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s/slide56.xml" ContentType="application/vnd.openxmlformats-officedocument.presentationml.slide+xml"/>
  <Override PartName="/ppt/slides/slide5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5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Layouts/slideLayout1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Layouts/slideLayout7.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5" r:id="rId3"/>
    <p:sldId id="332" r:id="rId4"/>
    <p:sldId id="257" r:id="rId5"/>
    <p:sldId id="258" r:id="rId6"/>
    <p:sldId id="276" r:id="rId7"/>
    <p:sldId id="273" r:id="rId8"/>
    <p:sldId id="274" r:id="rId9"/>
    <p:sldId id="277" r:id="rId10"/>
    <p:sldId id="278" r:id="rId11"/>
    <p:sldId id="279" r:id="rId12"/>
    <p:sldId id="288" r:id="rId13"/>
    <p:sldId id="281" r:id="rId14"/>
    <p:sldId id="280" r:id="rId15"/>
    <p:sldId id="282" r:id="rId16"/>
    <p:sldId id="283" r:id="rId17"/>
    <p:sldId id="284" r:id="rId18"/>
    <p:sldId id="294" r:id="rId19"/>
    <p:sldId id="285" r:id="rId20"/>
    <p:sldId id="286" r:id="rId21"/>
    <p:sldId id="287" r:id="rId22"/>
    <p:sldId id="295" r:id="rId23"/>
    <p:sldId id="289" r:id="rId24"/>
    <p:sldId id="290" r:id="rId25"/>
    <p:sldId id="291" r:id="rId26"/>
    <p:sldId id="292" r:id="rId27"/>
    <p:sldId id="293" r:id="rId28"/>
    <p:sldId id="296" r:id="rId29"/>
    <p:sldId id="297" r:id="rId30"/>
    <p:sldId id="298" r:id="rId31"/>
    <p:sldId id="299" r:id="rId32"/>
    <p:sldId id="300" r:id="rId33"/>
    <p:sldId id="301" r:id="rId34"/>
    <p:sldId id="302" r:id="rId35"/>
    <p:sldId id="303" r:id="rId36"/>
    <p:sldId id="304" r:id="rId37"/>
    <p:sldId id="305" r:id="rId38"/>
    <p:sldId id="306" r:id="rId39"/>
    <p:sldId id="307" r:id="rId40"/>
    <p:sldId id="308" r:id="rId41"/>
    <p:sldId id="309" r:id="rId42"/>
    <p:sldId id="310" r:id="rId43"/>
    <p:sldId id="311" r:id="rId44"/>
    <p:sldId id="312" r:id="rId45"/>
    <p:sldId id="313" r:id="rId46"/>
    <p:sldId id="314" r:id="rId47"/>
    <p:sldId id="315" r:id="rId48"/>
    <p:sldId id="316" r:id="rId49"/>
    <p:sldId id="317" r:id="rId50"/>
    <p:sldId id="318" r:id="rId51"/>
    <p:sldId id="333" r:id="rId52"/>
    <p:sldId id="334" r:id="rId53"/>
    <p:sldId id="319" r:id="rId54"/>
    <p:sldId id="320" r:id="rId55"/>
    <p:sldId id="321" r:id="rId56"/>
    <p:sldId id="322" r:id="rId57"/>
    <p:sldId id="323" r:id="rId58"/>
    <p:sldId id="324" r:id="rId59"/>
    <p:sldId id="327" r:id="rId60"/>
    <p:sldId id="328" r:id="rId61"/>
    <p:sldId id="329" r:id="rId62"/>
    <p:sldId id="330" r:id="rId63"/>
    <p:sldId id="331" r:id="rId6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44" autoAdjust="0"/>
    <p:restoredTop sz="94660"/>
  </p:normalViewPr>
  <p:slideViewPr>
    <p:cSldViewPr snapToGrid="0">
      <p:cViewPr varScale="1">
        <p:scale>
          <a:sx n="79" d="100"/>
          <a:sy n="79" d="100"/>
        </p:scale>
        <p:origin x="-420" y="-84"/>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pPr/>
              <a:t>27-Mar-21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pPr/>
              <a:t>27-Mar-21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pPr/>
              <a:t>27-Mar-21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27-Mar-21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27-Mar-21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www.mysql.com/" TargetMode="External"/><Relationship Id="rId2" Type="http://schemas.openxmlformats.org/officeDocument/2006/relationships/hyperlink" Target="http://www.w3schools.com/" TargetMode="External"/><Relationship Id="rId1" Type="http://schemas.openxmlformats.org/officeDocument/2006/relationships/slideLayout" Target="../slideLayouts/slideLayout2.xml"/><Relationship Id="rId5" Type="http://schemas.openxmlformats.org/officeDocument/2006/relationships/hyperlink" Target="http://www.tutorialpoint.com/" TargetMode="External"/><Relationship Id="rId4" Type="http://schemas.openxmlformats.org/officeDocument/2006/relationships/hyperlink" Target="http://www.webreference.com/"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A01578B-FDF4-477F-9F50-9656C632DC6A}"/>
              </a:ext>
            </a:extLst>
          </p:cNvPr>
          <p:cNvSpPr>
            <a:spLocks noGrp="1"/>
          </p:cNvSpPr>
          <p:nvPr>
            <p:ph type="title"/>
          </p:nvPr>
        </p:nvSpPr>
        <p:spPr>
          <a:xfrm>
            <a:off x="1044125" y="706196"/>
            <a:ext cx="8596668" cy="1320800"/>
          </a:xfrm>
        </p:spPr>
        <p:txBody>
          <a:bodyPr/>
          <a:lstStyle/>
          <a:p>
            <a:r>
              <a:rPr lang="en-US" sz="4000" u="sng" dirty="0" smtClean="0"/>
              <a:t>Modern Motors Service and Payroll Management System</a:t>
            </a:r>
            <a:endParaRPr lang="en-IN" sz="4000" u="sng" dirty="0"/>
          </a:p>
        </p:txBody>
      </p:sp>
      <p:sp>
        <p:nvSpPr>
          <p:cNvPr id="3" name="Subtitle 2">
            <a:extLst>
              <a:ext uri="{FF2B5EF4-FFF2-40B4-BE49-F238E27FC236}">
                <a16:creationId xmlns="" xmlns:a16="http://schemas.microsoft.com/office/drawing/2014/main" id="{4F445852-AD0D-4C86-855B-0796734A0790}"/>
              </a:ext>
            </a:extLst>
          </p:cNvPr>
          <p:cNvSpPr>
            <a:spLocks noGrp="1"/>
          </p:cNvSpPr>
          <p:nvPr>
            <p:ph type="body" idx="1"/>
          </p:nvPr>
        </p:nvSpPr>
        <p:spPr>
          <a:xfrm>
            <a:off x="6802226" y="4538827"/>
            <a:ext cx="4562460" cy="686720"/>
          </a:xfrm>
        </p:spPr>
        <p:txBody>
          <a:bodyPr>
            <a:noAutofit/>
          </a:bodyPr>
          <a:lstStyle/>
          <a:p>
            <a:r>
              <a:rPr lang="en-US" sz="3200" dirty="0" smtClean="0">
                <a:latin typeface="Times New Roman" panose="02020603050405020304" pitchFamily="18" charset="0"/>
                <a:cs typeface="Times New Roman" panose="02020603050405020304" pitchFamily="18" charset="0"/>
              </a:rPr>
              <a:t>Sheetal Sreedhar</a:t>
            </a:r>
          </a:p>
          <a:p>
            <a:r>
              <a:rPr lang="en-US" sz="3200" dirty="0" smtClean="0">
                <a:latin typeface="Times New Roman" panose="02020603050405020304" pitchFamily="18" charset="0"/>
                <a:cs typeface="Times New Roman" panose="02020603050405020304" pitchFamily="18" charset="0"/>
              </a:rPr>
              <a:t>111918621346</a:t>
            </a:r>
          </a:p>
          <a:p>
            <a:r>
              <a:rPr lang="en-US" sz="3200" dirty="0" smtClean="0">
                <a:latin typeface="Times New Roman" panose="02020603050405020304" pitchFamily="18" charset="0"/>
                <a:cs typeface="Times New Roman" panose="02020603050405020304" pitchFamily="18" charset="0"/>
              </a:rPr>
              <a:t>Computer Application</a:t>
            </a:r>
          </a:p>
        </p:txBody>
      </p:sp>
      <p:sp>
        <p:nvSpPr>
          <p:cNvPr id="5" name="Text Placeholder 4"/>
          <p:cNvSpPr>
            <a:spLocks noGrp="1"/>
          </p:cNvSpPr>
          <p:nvPr>
            <p:ph type="body" sz="quarter" idx="3"/>
          </p:nvPr>
        </p:nvSpPr>
        <p:spPr>
          <a:xfrm>
            <a:off x="252663" y="4649285"/>
            <a:ext cx="4384023" cy="1098372"/>
          </a:xfrm>
        </p:spPr>
        <p:txBody>
          <a:bodyPr/>
          <a:lstStyle/>
          <a:p>
            <a:r>
              <a:rPr lang="en-US" sz="3200" dirty="0" smtClean="0">
                <a:latin typeface="Times New Roman" panose="02020603050405020304" pitchFamily="18" charset="0"/>
                <a:cs typeface="Times New Roman" panose="02020603050405020304" pitchFamily="18" charset="0"/>
              </a:rPr>
              <a:t>Internal Guide:</a:t>
            </a:r>
            <a:r>
              <a:rPr lang="en-US" sz="3200" dirty="0">
                <a:latin typeface="Times New Roman" panose="02020603050405020304" pitchFamily="18" charset="0"/>
                <a:cs typeface="Times New Roman" panose="02020603050405020304" pitchFamily="18" charset="0"/>
              </a:rPr>
              <a:t> </a:t>
            </a:r>
            <a:r>
              <a:rPr lang="en-US" sz="3200" dirty="0" smtClean="0">
                <a:latin typeface="Times New Roman" panose="02020603050405020304" pitchFamily="18" charset="0"/>
                <a:cs typeface="Times New Roman" panose="02020603050405020304" pitchFamily="18" charset="0"/>
              </a:rPr>
              <a:t>Mrs.V.Sujatha,</a:t>
            </a:r>
          </a:p>
          <a:p>
            <a:r>
              <a:rPr lang="en-US" sz="3200" dirty="0" smtClean="0">
                <a:latin typeface="Times New Roman" panose="02020603050405020304" pitchFamily="18" charset="0"/>
                <a:cs typeface="Times New Roman" panose="02020603050405020304" pitchFamily="18" charset="0"/>
              </a:rPr>
              <a:t>Head of the Department,</a:t>
            </a:r>
          </a:p>
          <a:p>
            <a:r>
              <a:rPr lang="en-US" sz="3200" dirty="0" smtClean="0">
                <a:latin typeface="Times New Roman" panose="02020603050405020304" pitchFamily="18" charset="0"/>
                <a:cs typeface="Times New Roman" panose="02020603050405020304" pitchFamily="18" charset="0"/>
              </a:rPr>
              <a:t>Computer Application </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29726248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andicam 2021-02-17 17-51-08-572.jpg"/>
          <p:cNvPicPr>
            <a:picLocks noChangeAspect="1"/>
          </p:cNvPicPr>
          <p:nvPr/>
        </p:nvPicPr>
        <p:blipFill>
          <a:blip r:embed="rId2"/>
          <a:srcRect l="22697" t="20687" r="7730" b="14895"/>
          <a:stretch>
            <a:fillRect/>
          </a:stretch>
        </p:blipFill>
        <p:spPr>
          <a:xfrm>
            <a:off x="1" y="0"/>
            <a:ext cx="11478126" cy="6858000"/>
          </a:xfrm>
          <a:prstGeom prst="rect">
            <a:avLst/>
          </a:prstGeom>
        </p:spPr>
      </p:pic>
      <p:sp>
        <p:nvSpPr>
          <p:cNvPr id="3" name="TextBox 2"/>
          <p:cNvSpPr txBox="1"/>
          <p:nvPr/>
        </p:nvSpPr>
        <p:spPr>
          <a:xfrm>
            <a:off x="288758" y="168442"/>
            <a:ext cx="3019926" cy="369332"/>
          </a:xfrm>
          <a:prstGeom prst="rect">
            <a:avLst/>
          </a:prstGeom>
          <a:noFill/>
        </p:spPr>
        <p:txBody>
          <a:bodyPr wrap="square" rtlCol="0">
            <a:spAutoFit/>
          </a:bodyPr>
          <a:lstStyle/>
          <a:p>
            <a:r>
              <a:rPr lang="en-US" u="sng" dirty="0" smtClean="0">
                <a:solidFill>
                  <a:schemeClr val="accent1"/>
                </a:solidFill>
              </a:rPr>
              <a:t>LEVEL 1 DFD:</a:t>
            </a:r>
            <a:endParaRPr lang="en-US" u="sng" dirty="0">
              <a:solidFill>
                <a:schemeClr val="accen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andicam 2021-03-02 19-53-02-799.jpg"/>
          <p:cNvPicPr>
            <a:picLocks noChangeAspect="1"/>
          </p:cNvPicPr>
          <p:nvPr/>
        </p:nvPicPr>
        <p:blipFill>
          <a:blip r:embed="rId2"/>
          <a:srcRect l="22697" t="20336" r="10296" b="14369"/>
          <a:stretch>
            <a:fillRect/>
          </a:stretch>
        </p:blipFill>
        <p:spPr>
          <a:xfrm>
            <a:off x="0" y="0"/>
            <a:ext cx="11442032" cy="6857999"/>
          </a:xfrm>
          <a:prstGeom prst="rect">
            <a:avLst/>
          </a:prstGeom>
        </p:spPr>
      </p:pic>
      <p:sp>
        <p:nvSpPr>
          <p:cNvPr id="5" name="TextBox 4"/>
          <p:cNvSpPr txBox="1"/>
          <p:nvPr/>
        </p:nvSpPr>
        <p:spPr>
          <a:xfrm>
            <a:off x="505326" y="180474"/>
            <a:ext cx="2454442" cy="369332"/>
          </a:xfrm>
          <a:prstGeom prst="rect">
            <a:avLst/>
          </a:prstGeom>
          <a:noFill/>
        </p:spPr>
        <p:txBody>
          <a:bodyPr wrap="square" rtlCol="0">
            <a:spAutoFit/>
          </a:bodyPr>
          <a:lstStyle/>
          <a:p>
            <a:r>
              <a:rPr lang="en-US" u="sng" dirty="0" smtClean="0">
                <a:solidFill>
                  <a:schemeClr val="accent1"/>
                </a:solidFill>
              </a:rPr>
              <a:t>LEVEL 2 DFD:</a:t>
            </a:r>
            <a:endParaRPr lang="en-US" u="sng" dirty="0">
              <a:solidFill>
                <a:schemeClr val="accen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R DIAGRAM FOR MODERN MOTORS.jpg"/>
          <p:cNvPicPr>
            <a:picLocks noChangeAspect="1"/>
          </p:cNvPicPr>
          <p:nvPr/>
        </p:nvPicPr>
        <p:blipFill>
          <a:blip r:embed="rId2"/>
          <a:stretch>
            <a:fillRect/>
          </a:stretch>
        </p:blipFill>
        <p:spPr>
          <a:xfrm>
            <a:off x="0" y="0"/>
            <a:ext cx="11417967" cy="6858000"/>
          </a:xfrm>
          <a:prstGeom prst="rect">
            <a:avLst/>
          </a:prstGeom>
        </p:spPr>
      </p:pic>
      <p:sp>
        <p:nvSpPr>
          <p:cNvPr id="6" name="TextBox 5"/>
          <p:cNvSpPr txBox="1"/>
          <p:nvPr/>
        </p:nvSpPr>
        <p:spPr>
          <a:xfrm>
            <a:off x="0" y="0"/>
            <a:ext cx="1347537" cy="369332"/>
          </a:xfrm>
          <a:prstGeom prst="rect">
            <a:avLst/>
          </a:prstGeom>
          <a:noFill/>
        </p:spPr>
        <p:txBody>
          <a:bodyPr wrap="square" rtlCol="0">
            <a:spAutoFit/>
          </a:bodyPr>
          <a:lstStyle/>
          <a:p>
            <a:r>
              <a:rPr lang="en-US" u="sng" dirty="0" smtClean="0">
                <a:solidFill>
                  <a:schemeClr val="accent1"/>
                </a:solidFill>
              </a:rPr>
              <a:t>ER Diagram</a:t>
            </a:r>
            <a:endParaRPr lang="en-US" u="sng" dirty="0">
              <a:solidFill>
                <a:schemeClr val="accen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852906" y="2093495"/>
          <a:ext cx="8844545" cy="3356808"/>
        </p:xfrm>
        <a:graphic>
          <a:graphicData uri="http://schemas.openxmlformats.org/drawingml/2006/table">
            <a:tbl>
              <a:tblPr firstRow="1" bandRow="1">
                <a:tableStyleId>{5940675A-B579-460E-94D1-54222C63F5DA}</a:tableStyleId>
              </a:tblPr>
              <a:tblGrid>
                <a:gridCol w="1768909"/>
                <a:gridCol w="1768909"/>
                <a:gridCol w="1768909"/>
                <a:gridCol w="1768909"/>
                <a:gridCol w="1768909"/>
              </a:tblGrid>
              <a:tr h="1118936">
                <a:tc>
                  <a:txBody>
                    <a:bodyPr/>
                    <a:lstStyle/>
                    <a:p>
                      <a:r>
                        <a:rPr lang="en-IN" sz="2200" b="1" dirty="0"/>
                        <a:t>Field name</a:t>
                      </a:r>
                      <a:r>
                        <a:rPr lang="en-IN" sz="2200" b="1" baseline="0" dirty="0"/>
                        <a:t> </a:t>
                      </a:r>
                      <a:endParaRPr lang="en-IN" sz="2200" b="1" dirty="0"/>
                    </a:p>
                  </a:txBody>
                  <a:tcPr marL="116586" marR="116586" marT="54864" marB="54864"/>
                </a:tc>
                <a:tc>
                  <a:txBody>
                    <a:bodyPr/>
                    <a:lstStyle/>
                    <a:p>
                      <a:r>
                        <a:rPr lang="en-IN" sz="2200" b="1" dirty="0"/>
                        <a:t>Datatype</a:t>
                      </a:r>
                    </a:p>
                  </a:txBody>
                  <a:tcPr marL="116586" marR="116586" marT="54864" marB="54864"/>
                </a:tc>
                <a:tc>
                  <a:txBody>
                    <a:bodyPr/>
                    <a:lstStyle/>
                    <a:p>
                      <a:r>
                        <a:rPr lang="en-IN" sz="2200" b="1" dirty="0"/>
                        <a:t>Field size </a:t>
                      </a:r>
                    </a:p>
                  </a:txBody>
                  <a:tcPr marL="116586" marR="116586" marT="54864" marB="54864"/>
                </a:tc>
                <a:tc>
                  <a:txBody>
                    <a:bodyPr/>
                    <a:lstStyle/>
                    <a:p>
                      <a:r>
                        <a:rPr lang="en-IN" sz="2200" b="1" dirty="0"/>
                        <a:t>Constraint</a:t>
                      </a:r>
                    </a:p>
                  </a:txBody>
                  <a:tcPr marL="116586" marR="116586" marT="54864" marB="54864"/>
                </a:tc>
                <a:tc>
                  <a:txBody>
                    <a:bodyPr/>
                    <a:lstStyle/>
                    <a:p>
                      <a:r>
                        <a:rPr lang="en-IN" sz="2200" b="1" dirty="0"/>
                        <a:t>Description</a:t>
                      </a:r>
                    </a:p>
                  </a:txBody>
                  <a:tcPr marL="116586" marR="116586" marT="54864" marB="54864"/>
                </a:tc>
              </a:tr>
              <a:tr h="1118936">
                <a:tc>
                  <a:txBody>
                    <a:bodyPr/>
                    <a:lstStyle/>
                    <a:p>
                      <a:r>
                        <a:rPr lang="en-IN" sz="2200" dirty="0"/>
                        <a:t>Username</a:t>
                      </a:r>
                    </a:p>
                  </a:txBody>
                  <a:tcPr marL="116586" marR="116586" marT="54864" marB="54864"/>
                </a:tc>
                <a:tc>
                  <a:txBody>
                    <a:bodyPr/>
                    <a:lstStyle/>
                    <a:p>
                      <a:r>
                        <a:rPr lang="en-IN" sz="2200" dirty="0"/>
                        <a:t>Varchar</a:t>
                      </a:r>
                    </a:p>
                  </a:txBody>
                  <a:tcPr marL="116586" marR="116586" marT="54864" marB="54864"/>
                </a:tc>
                <a:tc>
                  <a:txBody>
                    <a:bodyPr/>
                    <a:lstStyle/>
                    <a:p>
                      <a:r>
                        <a:rPr lang="en-IN" sz="2200" dirty="0"/>
                        <a:t>20</a:t>
                      </a:r>
                    </a:p>
                  </a:txBody>
                  <a:tcPr marL="116586" marR="116586" marT="54864" marB="54864"/>
                </a:tc>
                <a:tc>
                  <a:txBody>
                    <a:bodyPr/>
                    <a:lstStyle/>
                    <a:p>
                      <a:r>
                        <a:rPr lang="en-IN" sz="2200" dirty="0"/>
                        <a:t>Not null</a:t>
                      </a:r>
                    </a:p>
                  </a:txBody>
                  <a:tcPr marL="116586" marR="116586" marT="54864" marB="54864"/>
                </a:tc>
                <a:tc>
                  <a:txBody>
                    <a:bodyPr/>
                    <a:lstStyle/>
                    <a:p>
                      <a:r>
                        <a:rPr lang="en-IN" sz="2200" dirty="0"/>
                        <a:t>Username </a:t>
                      </a:r>
                      <a:r>
                        <a:rPr lang="en-IN" sz="2200" dirty="0" smtClean="0"/>
                        <a:t>used by</a:t>
                      </a:r>
                      <a:r>
                        <a:rPr lang="en-IN" sz="2200" baseline="0" dirty="0" smtClean="0"/>
                        <a:t> customers</a:t>
                      </a:r>
                      <a:endParaRPr lang="en-IN" sz="2200" dirty="0"/>
                    </a:p>
                  </a:txBody>
                  <a:tcPr marL="116586" marR="116586" marT="54864" marB="54864"/>
                </a:tc>
              </a:tr>
              <a:tr h="1118936">
                <a:tc>
                  <a:txBody>
                    <a:bodyPr/>
                    <a:lstStyle/>
                    <a:p>
                      <a:r>
                        <a:rPr lang="en-IN" sz="2200" dirty="0"/>
                        <a:t>Password</a:t>
                      </a:r>
                    </a:p>
                  </a:txBody>
                  <a:tcPr marL="116586" marR="116586" marT="54864" marB="54864"/>
                </a:tc>
                <a:tc>
                  <a:txBody>
                    <a:bodyPr/>
                    <a:lstStyle/>
                    <a:p>
                      <a:r>
                        <a:rPr lang="en-IN" sz="2200" dirty="0"/>
                        <a:t>Varchar</a:t>
                      </a:r>
                    </a:p>
                  </a:txBody>
                  <a:tcPr marL="116586" marR="116586" marT="54864" marB="54864"/>
                </a:tc>
                <a:tc>
                  <a:txBody>
                    <a:bodyPr/>
                    <a:lstStyle/>
                    <a:p>
                      <a:r>
                        <a:rPr lang="en-IN" sz="2200" dirty="0"/>
                        <a:t>20</a:t>
                      </a:r>
                    </a:p>
                  </a:txBody>
                  <a:tcPr marL="116586" marR="116586" marT="54864" marB="54864"/>
                </a:tc>
                <a:tc>
                  <a:txBody>
                    <a:bodyPr/>
                    <a:lstStyle/>
                    <a:p>
                      <a:r>
                        <a:rPr lang="en-IN" sz="2200" dirty="0"/>
                        <a:t>Not null</a:t>
                      </a:r>
                    </a:p>
                  </a:txBody>
                  <a:tcPr marL="116586" marR="116586" marT="54864" marB="54864"/>
                </a:tc>
                <a:tc>
                  <a:txBody>
                    <a:bodyPr/>
                    <a:lstStyle/>
                    <a:p>
                      <a:r>
                        <a:rPr lang="en-IN" sz="2200" dirty="0" smtClean="0"/>
                        <a:t>password used by customers</a:t>
                      </a:r>
                      <a:endParaRPr lang="en-IN" sz="2200" dirty="0"/>
                    </a:p>
                  </a:txBody>
                  <a:tcPr marL="116586" marR="116586" marT="54864" marB="54864"/>
                </a:tc>
              </a:tr>
            </a:tbl>
          </a:graphicData>
        </a:graphic>
      </p:graphicFrame>
      <p:sp>
        <p:nvSpPr>
          <p:cNvPr id="3" name="TextBox 2"/>
          <p:cNvSpPr txBox="1"/>
          <p:nvPr/>
        </p:nvSpPr>
        <p:spPr>
          <a:xfrm>
            <a:off x="890337" y="938464"/>
            <a:ext cx="3489158" cy="369332"/>
          </a:xfrm>
          <a:prstGeom prst="rect">
            <a:avLst/>
          </a:prstGeom>
          <a:noFill/>
        </p:spPr>
        <p:txBody>
          <a:bodyPr wrap="square" rtlCol="0">
            <a:spAutoFit/>
          </a:bodyPr>
          <a:lstStyle/>
          <a:p>
            <a:r>
              <a:rPr lang="en-US" u="sng" dirty="0" smtClean="0">
                <a:solidFill>
                  <a:schemeClr val="accent2"/>
                </a:solidFill>
              </a:rPr>
              <a:t>Login table</a:t>
            </a:r>
            <a:endParaRPr lang="en-US" u="sng" dirty="0">
              <a:solidFill>
                <a:schemeClr val="accent2"/>
              </a:solidFill>
            </a:endParaRPr>
          </a:p>
        </p:txBody>
      </p:sp>
      <p:sp>
        <p:nvSpPr>
          <p:cNvPr id="4" name="TextBox 3"/>
          <p:cNvSpPr txBox="1"/>
          <p:nvPr/>
        </p:nvSpPr>
        <p:spPr>
          <a:xfrm>
            <a:off x="818147" y="300789"/>
            <a:ext cx="3043990" cy="369332"/>
          </a:xfrm>
          <a:prstGeom prst="rect">
            <a:avLst/>
          </a:prstGeom>
          <a:noFill/>
        </p:spPr>
        <p:txBody>
          <a:bodyPr wrap="square" rtlCol="0">
            <a:spAutoFit/>
          </a:bodyPr>
          <a:lstStyle/>
          <a:p>
            <a:r>
              <a:rPr lang="en-US" u="sng" dirty="0" smtClean="0">
                <a:solidFill>
                  <a:schemeClr val="accent1"/>
                </a:solidFill>
              </a:rPr>
              <a:t>Data dictionary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481264" y="1034717"/>
          <a:ext cx="10299030" cy="5356379"/>
        </p:xfrm>
        <a:graphic>
          <a:graphicData uri="http://schemas.openxmlformats.org/drawingml/2006/table">
            <a:tbl>
              <a:tblPr firstRow="1" bandRow="1">
                <a:tableStyleId>{5940675A-B579-460E-94D1-54222C63F5DA}</a:tableStyleId>
              </a:tblPr>
              <a:tblGrid>
                <a:gridCol w="2059806"/>
                <a:gridCol w="2059806"/>
                <a:gridCol w="2059806"/>
                <a:gridCol w="2059806"/>
                <a:gridCol w="2059806"/>
              </a:tblGrid>
              <a:tr h="868602">
                <a:tc>
                  <a:txBody>
                    <a:bodyPr/>
                    <a:lstStyle/>
                    <a:p>
                      <a:r>
                        <a:rPr lang="en-IN" sz="2200" b="1" dirty="0"/>
                        <a:t>Field name</a:t>
                      </a:r>
                      <a:r>
                        <a:rPr lang="en-IN" sz="2200" b="1" baseline="0" dirty="0"/>
                        <a:t> </a:t>
                      </a:r>
                      <a:endParaRPr lang="en-IN" sz="2200" b="1" dirty="0"/>
                    </a:p>
                  </a:txBody>
                  <a:tcPr marL="116586" marR="116586" marT="54864" marB="54864"/>
                </a:tc>
                <a:tc>
                  <a:txBody>
                    <a:bodyPr/>
                    <a:lstStyle/>
                    <a:p>
                      <a:r>
                        <a:rPr lang="en-IN" sz="2200" b="1" dirty="0"/>
                        <a:t>Datatype</a:t>
                      </a:r>
                    </a:p>
                  </a:txBody>
                  <a:tcPr marL="116586" marR="116586" marT="54864" marB="54864"/>
                </a:tc>
                <a:tc>
                  <a:txBody>
                    <a:bodyPr/>
                    <a:lstStyle/>
                    <a:p>
                      <a:r>
                        <a:rPr lang="en-IN" sz="2200" b="1" dirty="0"/>
                        <a:t>Field size </a:t>
                      </a:r>
                    </a:p>
                  </a:txBody>
                  <a:tcPr marL="116586" marR="116586" marT="54864" marB="54864"/>
                </a:tc>
                <a:tc>
                  <a:txBody>
                    <a:bodyPr/>
                    <a:lstStyle/>
                    <a:p>
                      <a:r>
                        <a:rPr lang="en-IN" sz="2200" b="1" dirty="0"/>
                        <a:t>Constraint</a:t>
                      </a:r>
                    </a:p>
                  </a:txBody>
                  <a:tcPr marL="116586" marR="116586" marT="54864" marB="54864"/>
                </a:tc>
                <a:tc>
                  <a:txBody>
                    <a:bodyPr/>
                    <a:lstStyle/>
                    <a:p>
                      <a:r>
                        <a:rPr lang="en-IN" sz="2200" b="1" dirty="0"/>
                        <a:t>Description</a:t>
                      </a:r>
                    </a:p>
                  </a:txBody>
                  <a:tcPr marL="116586" marR="116586" marT="54864" marB="54864"/>
                </a:tc>
              </a:tr>
              <a:tr h="868602">
                <a:tc>
                  <a:txBody>
                    <a:bodyPr/>
                    <a:lstStyle/>
                    <a:p>
                      <a:pPr marL="0" marR="0" algn="l">
                        <a:lnSpc>
                          <a:spcPct val="115000"/>
                        </a:lnSpc>
                        <a:spcBef>
                          <a:spcPts val="0"/>
                        </a:spcBef>
                        <a:spcAft>
                          <a:spcPts val="800"/>
                        </a:spcAft>
                      </a:pPr>
                      <a:r>
                        <a:rPr lang="en-US" sz="1800" dirty="0" err="1">
                          <a:latin typeface="+mn-lt"/>
                          <a:ea typeface="Calibri"/>
                          <a:cs typeface="Latha"/>
                        </a:rPr>
                        <a:t>Cust_Id</a:t>
                      </a:r>
                      <a:r>
                        <a:rPr lang="en-US" sz="1800" dirty="0">
                          <a:latin typeface="+mn-lt"/>
                          <a:ea typeface="Calibri"/>
                          <a:cs typeface="Latha"/>
                        </a:rPr>
                        <a:t> </a:t>
                      </a:r>
                    </a:p>
                  </a:txBody>
                  <a:tcPr marL="87630" marR="87630" marT="54610" marB="54610"/>
                </a:tc>
                <a:tc>
                  <a:txBody>
                    <a:bodyPr/>
                    <a:lstStyle/>
                    <a:p>
                      <a:pPr marL="0" marR="0" algn="l">
                        <a:lnSpc>
                          <a:spcPct val="115000"/>
                        </a:lnSpc>
                        <a:spcBef>
                          <a:spcPts val="0"/>
                        </a:spcBef>
                        <a:spcAft>
                          <a:spcPts val="800"/>
                        </a:spcAft>
                      </a:pPr>
                      <a:r>
                        <a:rPr lang="en-IN" sz="1800" dirty="0" err="1">
                          <a:latin typeface="+mn-lt"/>
                          <a:ea typeface="Calibri"/>
                          <a:cs typeface="Latha"/>
                        </a:rPr>
                        <a:t>Int</a:t>
                      </a:r>
                      <a:endParaRPr lang="en-US" sz="1800" dirty="0">
                        <a:latin typeface="+mn-lt"/>
                        <a:ea typeface="Calibri"/>
                        <a:cs typeface="Latha"/>
                      </a:endParaRPr>
                    </a:p>
                  </a:txBody>
                  <a:tcPr marL="87630" marR="87630" marT="54610" marB="54610"/>
                </a:tc>
                <a:tc>
                  <a:txBody>
                    <a:bodyPr/>
                    <a:lstStyle/>
                    <a:p>
                      <a:pPr marL="0" marR="0" algn="l">
                        <a:lnSpc>
                          <a:spcPct val="115000"/>
                        </a:lnSpc>
                        <a:spcBef>
                          <a:spcPts val="0"/>
                        </a:spcBef>
                        <a:spcAft>
                          <a:spcPts val="800"/>
                        </a:spcAft>
                      </a:pPr>
                      <a:r>
                        <a:rPr lang="en-US" sz="1800" dirty="0">
                          <a:latin typeface="+mn-lt"/>
                          <a:ea typeface="Calibri"/>
                          <a:cs typeface="Latha"/>
                        </a:rPr>
                        <a:t>10 </a:t>
                      </a:r>
                    </a:p>
                  </a:txBody>
                  <a:tcPr marL="87630" marR="87630" marT="54610" marB="54610"/>
                </a:tc>
                <a:tc>
                  <a:txBody>
                    <a:bodyPr/>
                    <a:lstStyle/>
                    <a:p>
                      <a:pPr marL="0" marR="0" algn="l">
                        <a:lnSpc>
                          <a:spcPct val="115000"/>
                        </a:lnSpc>
                        <a:spcBef>
                          <a:spcPts val="0"/>
                        </a:spcBef>
                        <a:spcAft>
                          <a:spcPts val="800"/>
                        </a:spcAft>
                      </a:pPr>
                      <a:r>
                        <a:rPr lang="en-US" sz="1800" dirty="0">
                          <a:latin typeface="+mn-lt"/>
                          <a:ea typeface="Calibri"/>
                          <a:cs typeface="Latha"/>
                        </a:rPr>
                        <a:t>Primary key </a:t>
                      </a:r>
                    </a:p>
                  </a:txBody>
                  <a:tcPr marL="87630" marR="87630" marT="54610" marB="54610"/>
                </a:tc>
                <a:tc>
                  <a:txBody>
                    <a:bodyPr/>
                    <a:lstStyle/>
                    <a:p>
                      <a:pPr marL="0" marR="0" algn="l">
                        <a:lnSpc>
                          <a:spcPct val="115000"/>
                        </a:lnSpc>
                        <a:spcBef>
                          <a:spcPts val="0"/>
                        </a:spcBef>
                        <a:spcAft>
                          <a:spcPts val="800"/>
                        </a:spcAft>
                      </a:pPr>
                      <a:r>
                        <a:rPr lang="en-US" sz="1800" dirty="0">
                          <a:latin typeface="+mn-lt"/>
                          <a:ea typeface="Calibri"/>
                          <a:cs typeface="Latha"/>
                        </a:rPr>
                        <a:t>Id of the customer </a:t>
                      </a:r>
                    </a:p>
                  </a:txBody>
                  <a:tcPr marL="87630" marR="87630" marT="54610" marB="54610"/>
                </a:tc>
              </a:tr>
              <a:tr h="723835">
                <a:tc>
                  <a:txBody>
                    <a:bodyPr/>
                    <a:lstStyle/>
                    <a:p>
                      <a:r>
                        <a:rPr lang="en-US" dirty="0" err="1" smtClean="0"/>
                        <a:t>Cust_name</a:t>
                      </a:r>
                      <a:endParaRPr lang="en-US" dirty="0"/>
                    </a:p>
                  </a:txBody>
                  <a:tcPr/>
                </a:tc>
                <a:tc>
                  <a:txBody>
                    <a:bodyPr/>
                    <a:lstStyle/>
                    <a:p>
                      <a:r>
                        <a:rPr lang="en-IN" sz="2200" dirty="0"/>
                        <a:t>Varchar</a:t>
                      </a:r>
                    </a:p>
                  </a:txBody>
                  <a:tcPr marL="116586" marR="116586" marT="54864" marB="54864"/>
                </a:tc>
                <a:tc>
                  <a:txBody>
                    <a:bodyPr/>
                    <a:lstStyle/>
                    <a:p>
                      <a:r>
                        <a:rPr lang="en-US" dirty="0" smtClean="0"/>
                        <a:t>10</a:t>
                      </a:r>
                      <a:endParaRPr lang="en-US" dirty="0"/>
                    </a:p>
                  </a:txBody>
                  <a:tcPr/>
                </a:tc>
                <a:tc>
                  <a:txBody>
                    <a:bodyPr/>
                    <a:lstStyle/>
                    <a:p>
                      <a:r>
                        <a:rPr lang="en-US" dirty="0" smtClean="0"/>
                        <a:t>Primary</a:t>
                      </a:r>
                      <a:r>
                        <a:rPr lang="en-US" baseline="0" dirty="0" smtClean="0"/>
                        <a:t> key</a:t>
                      </a:r>
                      <a:endParaRPr lang="en-US" dirty="0"/>
                    </a:p>
                  </a:txBody>
                  <a:tcPr/>
                </a:tc>
                <a:tc>
                  <a:txBody>
                    <a:bodyPr/>
                    <a:lstStyle/>
                    <a:p>
                      <a:r>
                        <a:rPr lang="en-US" dirty="0" smtClean="0"/>
                        <a:t>Name of the customer</a:t>
                      </a:r>
                      <a:endParaRPr lang="en-US" dirty="0"/>
                    </a:p>
                  </a:txBody>
                  <a:tcPr/>
                </a:tc>
              </a:tr>
              <a:tr h="723835">
                <a:tc>
                  <a:txBody>
                    <a:bodyPr/>
                    <a:lstStyle/>
                    <a:p>
                      <a:r>
                        <a:rPr lang="en-US" dirty="0" err="1" smtClean="0"/>
                        <a:t>Cust_email</a:t>
                      </a:r>
                      <a:endParaRPr lang="en-US" dirty="0"/>
                    </a:p>
                  </a:txBody>
                  <a:tcPr/>
                </a:tc>
                <a:tc>
                  <a:txBody>
                    <a:bodyPr/>
                    <a:lstStyle/>
                    <a:p>
                      <a:r>
                        <a:rPr lang="en-IN" sz="2200" dirty="0"/>
                        <a:t>Varchar</a:t>
                      </a:r>
                    </a:p>
                  </a:txBody>
                  <a:tcPr marL="116586" marR="116586" marT="54864" marB="54864"/>
                </a:tc>
                <a:tc>
                  <a:txBody>
                    <a:bodyPr/>
                    <a:lstStyle/>
                    <a:p>
                      <a:r>
                        <a:rPr lang="en-US" dirty="0" smtClean="0"/>
                        <a:t>30</a:t>
                      </a:r>
                      <a:endParaRPr lang="en-US" dirty="0"/>
                    </a:p>
                  </a:txBody>
                  <a:tcPr/>
                </a:tc>
                <a:tc>
                  <a:txBody>
                    <a:bodyPr/>
                    <a:lstStyle/>
                    <a:p>
                      <a:r>
                        <a:rPr lang="en-US" dirty="0" smtClean="0"/>
                        <a:t>Not null</a:t>
                      </a:r>
                      <a:endParaRPr lang="en-US" dirty="0"/>
                    </a:p>
                  </a:txBody>
                  <a:tcPr/>
                </a:tc>
                <a:tc>
                  <a:txBody>
                    <a:bodyPr/>
                    <a:lstStyle/>
                    <a:p>
                      <a:r>
                        <a:rPr lang="en-US" dirty="0" smtClean="0"/>
                        <a:t>Email</a:t>
                      </a:r>
                      <a:r>
                        <a:rPr lang="en-US" baseline="0" dirty="0" smtClean="0"/>
                        <a:t> of the customer</a:t>
                      </a:r>
                    </a:p>
                  </a:txBody>
                  <a:tcPr/>
                </a:tc>
              </a:tr>
              <a:tr h="723835">
                <a:tc>
                  <a:txBody>
                    <a:bodyPr/>
                    <a:lstStyle/>
                    <a:p>
                      <a:r>
                        <a:rPr lang="en-US" dirty="0" err="1" smtClean="0"/>
                        <a:t>Cust_phno</a:t>
                      </a:r>
                      <a:endParaRPr lang="en-US" dirty="0"/>
                    </a:p>
                  </a:txBody>
                  <a:tcPr/>
                </a:tc>
                <a:tc>
                  <a:txBody>
                    <a:bodyPr/>
                    <a:lstStyle/>
                    <a:p>
                      <a:r>
                        <a:rPr lang="en-IN" sz="2200" dirty="0"/>
                        <a:t>Varchar</a:t>
                      </a:r>
                    </a:p>
                  </a:txBody>
                  <a:tcPr marL="116586" marR="116586" marT="54864" marB="54864"/>
                </a:tc>
                <a:tc>
                  <a:txBody>
                    <a:bodyPr/>
                    <a:lstStyle/>
                    <a:p>
                      <a:r>
                        <a:rPr lang="en-US" dirty="0" smtClean="0"/>
                        <a:t>10</a:t>
                      </a:r>
                      <a:endParaRPr lang="en-US" dirty="0"/>
                    </a:p>
                  </a:txBody>
                  <a:tcPr/>
                </a:tc>
                <a:tc>
                  <a:txBody>
                    <a:bodyPr/>
                    <a:lstStyle/>
                    <a:p>
                      <a:r>
                        <a:rPr lang="en-US" smtClean="0"/>
                        <a:t>Not null</a:t>
                      </a:r>
                      <a:endParaRPr lang="en-US" dirty="0"/>
                    </a:p>
                  </a:txBody>
                  <a:tcPr/>
                </a:tc>
                <a:tc>
                  <a:txBody>
                    <a:bodyPr/>
                    <a:lstStyle/>
                    <a:p>
                      <a:r>
                        <a:rPr lang="en-US" dirty="0" err="1" smtClean="0"/>
                        <a:t>Phonenumber</a:t>
                      </a:r>
                      <a:r>
                        <a:rPr lang="en-US" dirty="0" smtClean="0"/>
                        <a:t> of the customer</a:t>
                      </a:r>
                    </a:p>
                  </a:txBody>
                  <a:tcPr/>
                </a:tc>
              </a:tr>
              <a:tr h="723835">
                <a:tc>
                  <a:txBody>
                    <a:bodyPr/>
                    <a:lstStyle/>
                    <a:p>
                      <a:r>
                        <a:rPr lang="en-US" dirty="0" err="1" smtClean="0"/>
                        <a:t>Cust_pswd</a:t>
                      </a:r>
                      <a:endParaRPr lang="en-US" dirty="0"/>
                    </a:p>
                  </a:txBody>
                  <a:tcPr/>
                </a:tc>
                <a:tc>
                  <a:txBody>
                    <a:bodyPr/>
                    <a:lstStyle/>
                    <a:p>
                      <a:r>
                        <a:rPr lang="en-IN" sz="2200" dirty="0"/>
                        <a:t>Varchar</a:t>
                      </a:r>
                    </a:p>
                  </a:txBody>
                  <a:tcPr marL="116586" marR="116586" marT="54864" marB="54864"/>
                </a:tc>
                <a:tc>
                  <a:txBody>
                    <a:bodyPr/>
                    <a:lstStyle/>
                    <a:p>
                      <a:r>
                        <a:rPr lang="en-US" dirty="0" smtClean="0"/>
                        <a:t>10</a:t>
                      </a:r>
                      <a:endParaRPr lang="en-US" dirty="0"/>
                    </a:p>
                  </a:txBody>
                  <a:tcPr/>
                </a:tc>
                <a:tc>
                  <a:txBody>
                    <a:bodyPr/>
                    <a:lstStyle/>
                    <a:p>
                      <a:r>
                        <a:rPr lang="en-US" smtClean="0"/>
                        <a:t>Not null</a:t>
                      </a:r>
                      <a:endParaRPr lang="en-US" dirty="0"/>
                    </a:p>
                  </a:txBody>
                  <a:tcPr/>
                </a:tc>
                <a:tc>
                  <a:txBody>
                    <a:bodyPr/>
                    <a:lstStyle/>
                    <a:p>
                      <a:r>
                        <a:rPr lang="en-US" dirty="0" smtClean="0"/>
                        <a:t>Password of the customer</a:t>
                      </a:r>
                    </a:p>
                  </a:txBody>
                  <a:tcPr/>
                </a:tc>
              </a:tr>
              <a:tr h="723835">
                <a:tc>
                  <a:txBody>
                    <a:bodyPr/>
                    <a:lstStyle/>
                    <a:p>
                      <a:r>
                        <a:rPr lang="en-US" dirty="0" err="1" smtClean="0"/>
                        <a:t>Cust_cpswd</a:t>
                      </a:r>
                      <a:endParaRPr lang="en-US" dirty="0"/>
                    </a:p>
                  </a:txBody>
                  <a:tcPr/>
                </a:tc>
                <a:tc>
                  <a:txBody>
                    <a:bodyPr/>
                    <a:lstStyle/>
                    <a:p>
                      <a:r>
                        <a:rPr lang="en-IN" sz="2200" dirty="0"/>
                        <a:t>Varchar</a:t>
                      </a:r>
                    </a:p>
                  </a:txBody>
                  <a:tcPr marL="116586" marR="116586" marT="54864" marB="54864"/>
                </a:tc>
                <a:tc>
                  <a:txBody>
                    <a:bodyPr/>
                    <a:lstStyle/>
                    <a:p>
                      <a:r>
                        <a:rPr lang="en-US" dirty="0" smtClean="0"/>
                        <a:t>10</a:t>
                      </a:r>
                      <a:endParaRPr lang="en-US" dirty="0"/>
                    </a:p>
                  </a:txBody>
                  <a:tcPr/>
                </a:tc>
                <a:tc>
                  <a:txBody>
                    <a:bodyPr/>
                    <a:lstStyle/>
                    <a:p>
                      <a:r>
                        <a:rPr lang="en-US" dirty="0" smtClean="0"/>
                        <a:t>Not null</a:t>
                      </a:r>
                      <a:endParaRPr lang="en-US" dirty="0"/>
                    </a:p>
                  </a:txBody>
                  <a:tcPr/>
                </a:tc>
                <a:tc>
                  <a:txBody>
                    <a:bodyPr/>
                    <a:lstStyle/>
                    <a:p>
                      <a:r>
                        <a:rPr lang="en-US" dirty="0" err="1" smtClean="0"/>
                        <a:t>Confirmpassword</a:t>
                      </a:r>
                      <a:r>
                        <a:rPr lang="en-US" dirty="0" smtClean="0"/>
                        <a:t> of the customer</a:t>
                      </a:r>
                      <a:endParaRPr lang="en-US" dirty="0"/>
                    </a:p>
                  </a:txBody>
                  <a:tcPr/>
                </a:tc>
              </a:tr>
            </a:tbl>
          </a:graphicData>
        </a:graphic>
      </p:graphicFrame>
      <p:sp>
        <p:nvSpPr>
          <p:cNvPr id="4" name="TextBox 3"/>
          <p:cNvSpPr txBox="1"/>
          <p:nvPr/>
        </p:nvSpPr>
        <p:spPr>
          <a:xfrm>
            <a:off x="613611" y="180474"/>
            <a:ext cx="3934326" cy="369332"/>
          </a:xfrm>
          <a:prstGeom prst="rect">
            <a:avLst/>
          </a:prstGeom>
          <a:noFill/>
        </p:spPr>
        <p:txBody>
          <a:bodyPr wrap="square" rtlCol="0">
            <a:spAutoFit/>
          </a:bodyPr>
          <a:lstStyle/>
          <a:p>
            <a:r>
              <a:rPr lang="en-US" u="sng" dirty="0" smtClean="0">
                <a:solidFill>
                  <a:schemeClr val="accent2"/>
                </a:solidFill>
              </a:rPr>
              <a:t>Customer details</a:t>
            </a:r>
            <a:endParaRPr lang="en-US" u="sng" dirty="0">
              <a:solidFill>
                <a:schemeClr val="accen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529389" y="878302"/>
          <a:ext cx="10276305" cy="5392557"/>
        </p:xfrm>
        <a:graphic>
          <a:graphicData uri="http://schemas.openxmlformats.org/drawingml/2006/table">
            <a:tbl>
              <a:tblPr firstRow="1" bandRow="1">
                <a:tableStyleId>{5940675A-B579-460E-94D1-54222C63F5DA}</a:tableStyleId>
              </a:tblPr>
              <a:tblGrid>
                <a:gridCol w="2055261"/>
                <a:gridCol w="2055261"/>
                <a:gridCol w="2055261"/>
                <a:gridCol w="2055261"/>
                <a:gridCol w="2055261"/>
              </a:tblGrid>
              <a:tr h="955752">
                <a:tc>
                  <a:txBody>
                    <a:bodyPr/>
                    <a:lstStyle/>
                    <a:p>
                      <a:r>
                        <a:rPr lang="en-IN" sz="2200" b="1" dirty="0"/>
                        <a:t>Field name</a:t>
                      </a:r>
                      <a:r>
                        <a:rPr lang="en-IN" sz="2200" b="1" baseline="0" dirty="0"/>
                        <a:t> </a:t>
                      </a:r>
                      <a:endParaRPr lang="en-IN" sz="2200" b="1" dirty="0"/>
                    </a:p>
                  </a:txBody>
                  <a:tcPr marL="116586" marR="116586" marT="54864" marB="54864"/>
                </a:tc>
                <a:tc>
                  <a:txBody>
                    <a:bodyPr/>
                    <a:lstStyle/>
                    <a:p>
                      <a:r>
                        <a:rPr lang="en-IN" sz="2200" b="1" dirty="0"/>
                        <a:t>Datatype</a:t>
                      </a:r>
                    </a:p>
                  </a:txBody>
                  <a:tcPr marL="116586" marR="116586" marT="54864" marB="54864"/>
                </a:tc>
                <a:tc>
                  <a:txBody>
                    <a:bodyPr/>
                    <a:lstStyle/>
                    <a:p>
                      <a:r>
                        <a:rPr lang="en-IN" sz="2200" b="1" dirty="0"/>
                        <a:t>Field size </a:t>
                      </a:r>
                    </a:p>
                  </a:txBody>
                  <a:tcPr marL="116586" marR="116586" marT="54864" marB="54864"/>
                </a:tc>
                <a:tc>
                  <a:txBody>
                    <a:bodyPr/>
                    <a:lstStyle/>
                    <a:p>
                      <a:r>
                        <a:rPr lang="en-IN" sz="2200" b="1" dirty="0"/>
                        <a:t>Constraint</a:t>
                      </a:r>
                    </a:p>
                  </a:txBody>
                  <a:tcPr marL="116586" marR="116586" marT="54864" marB="54864"/>
                </a:tc>
                <a:tc>
                  <a:txBody>
                    <a:bodyPr/>
                    <a:lstStyle/>
                    <a:p>
                      <a:r>
                        <a:rPr lang="en-IN" sz="2200" b="1" dirty="0"/>
                        <a:t>Description</a:t>
                      </a:r>
                    </a:p>
                  </a:txBody>
                  <a:tcPr marL="116586" marR="116586" marT="54864" marB="54864"/>
                </a:tc>
              </a:tr>
              <a:tr h="596325">
                <a:tc>
                  <a:txBody>
                    <a:bodyPr/>
                    <a:lstStyle/>
                    <a:p>
                      <a:pPr marL="0" marR="0" algn="l">
                        <a:lnSpc>
                          <a:spcPct val="115000"/>
                        </a:lnSpc>
                        <a:spcBef>
                          <a:spcPts val="0"/>
                        </a:spcBef>
                        <a:spcAft>
                          <a:spcPts val="800"/>
                        </a:spcAft>
                      </a:pPr>
                      <a:r>
                        <a:rPr lang="en-US" sz="1800" dirty="0" err="1">
                          <a:latin typeface="+mn-lt"/>
                          <a:ea typeface="Calibri"/>
                          <a:cs typeface="Latha"/>
                        </a:rPr>
                        <a:t>Product_id</a:t>
                      </a:r>
                      <a:r>
                        <a:rPr lang="en-US" sz="1800" dirty="0">
                          <a:latin typeface="+mn-lt"/>
                          <a:ea typeface="Calibri"/>
                          <a:cs typeface="Latha"/>
                        </a:rPr>
                        <a:t> </a:t>
                      </a:r>
                    </a:p>
                  </a:txBody>
                  <a:tcPr marL="87630" marR="87630" marT="54610" marB="54610"/>
                </a:tc>
                <a:tc>
                  <a:txBody>
                    <a:bodyPr/>
                    <a:lstStyle/>
                    <a:p>
                      <a:pPr marL="0" marR="0" algn="l">
                        <a:lnSpc>
                          <a:spcPct val="115000"/>
                        </a:lnSpc>
                        <a:spcBef>
                          <a:spcPts val="0"/>
                        </a:spcBef>
                        <a:spcAft>
                          <a:spcPts val="800"/>
                        </a:spcAft>
                      </a:pPr>
                      <a:r>
                        <a:rPr lang="en-US" sz="1800" dirty="0" err="1">
                          <a:latin typeface="+mn-lt"/>
                          <a:ea typeface="Calibri"/>
                          <a:cs typeface="Latha"/>
                        </a:rPr>
                        <a:t>Int</a:t>
                      </a:r>
                      <a:r>
                        <a:rPr lang="en-US" sz="1800" dirty="0">
                          <a:latin typeface="+mn-lt"/>
                          <a:ea typeface="Calibri"/>
                          <a:cs typeface="Latha"/>
                        </a:rPr>
                        <a:t> </a:t>
                      </a:r>
                    </a:p>
                  </a:txBody>
                  <a:tcPr marL="87630" marR="87630" marT="54610" marB="54610"/>
                </a:tc>
                <a:tc>
                  <a:txBody>
                    <a:bodyPr/>
                    <a:lstStyle/>
                    <a:p>
                      <a:pPr marL="0" marR="0" algn="l">
                        <a:lnSpc>
                          <a:spcPct val="115000"/>
                        </a:lnSpc>
                        <a:spcBef>
                          <a:spcPts val="0"/>
                        </a:spcBef>
                        <a:spcAft>
                          <a:spcPts val="800"/>
                        </a:spcAft>
                      </a:pPr>
                      <a:r>
                        <a:rPr lang="en-US" sz="1800" dirty="0">
                          <a:latin typeface="+mn-lt"/>
                          <a:ea typeface="Calibri"/>
                          <a:cs typeface="Latha"/>
                        </a:rPr>
                        <a:t>10 </a:t>
                      </a:r>
                    </a:p>
                  </a:txBody>
                  <a:tcPr marL="87630" marR="87630" marT="54610" marB="54610"/>
                </a:tc>
                <a:tc>
                  <a:txBody>
                    <a:bodyPr/>
                    <a:lstStyle/>
                    <a:p>
                      <a:pPr marL="0" marR="0" algn="l">
                        <a:lnSpc>
                          <a:spcPct val="115000"/>
                        </a:lnSpc>
                        <a:spcBef>
                          <a:spcPts val="0"/>
                        </a:spcBef>
                        <a:spcAft>
                          <a:spcPts val="800"/>
                        </a:spcAft>
                      </a:pPr>
                      <a:r>
                        <a:rPr lang="en-US" sz="1800" dirty="0">
                          <a:latin typeface="+mn-lt"/>
                          <a:ea typeface="Calibri"/>
                          <a:cs typeface="Latha"/>
                        </a:rPr>
                        <a:t>Primary key</a:t>
                      </a:r>
                    </a:p>
                  </a:txBody>
                  <a:tcPr marL="87630" marR="87630" marT="54610" marB="54610"/>
                </a:tc>
                <a:tc>
                  <a:txBody>
                    <a:bodyPr/>
                    <a:lstStyle/>
                    <a:p>
                      <a:pPr marL="0" marR="0" algn="l">
                        <a:lnSpc>
                          <a:spcPct val="115000"/>
                        </a:lnSpc>
                        <a:spcBef>
                          <a:spcPts val="0"/>
                        </a:spcBef>
                        <a:spcAft>
                          <a:spcPts val="800"/>
                        </a:spcAft>
                      </a:pPr>
                      <a:r>
                        <a:rPr lang="en-US" sz="1800" dirty="0">
                          <a:latin typeface="+mn-lt"/>
                          <a:ea typeface="Calibri"/>
                          <a:cs typeface="Latha"/>
                        </a:rPr>
                        <a:t>Id of the Product</a:t>
                      </a:r>
                    </a:p>
                  </a:txBody>
                  <a:tcPr marL="87630" marR="87630" marT="54610" marB="54610"/>
                </a:tc>
              </a:tr>
              <a:tr h="550685">
                <a:tc>
                  <a:txBody>
                    <a:bodyPr/>
                    <a:lstStyle/>
                    <a:p>
                      <a:r>
                        <a:rPr lang="en-US" dirty="0" smtClean="0"/>
                        <a:t>Category name</a:t>
                      </a:r>
                      <a:endParaRPr lang="en-US" dirty="0"/>
                    </a:p>
                  </a:txBody>
                  <a:tcPr/>
                </a:tc>
                <a:tc>
                  <a:txBody>
                    <a:bodyPr/>
                    <a:lstStyle/>
                    <a:p>
                      <a:r>
                        <a:rPr lang="en-US" dirty="0" err="1" smtClean="0"/>
                        <a:t>Varchar</a:t>
                      </a:r>
                      <a:endParaRPr lang="en-US" dirty="0"/>
                    </a:p>
                  </a:txBody>
                  <a:tcPr/>
                </a:tc>
                <a:tc>
                  <a:txBody>
                    <a:bodyPr/>
                    <a:lstStyle/>
                    <a:p>
                      <a:r>
                        <a:rPr lang="en-US" dirty="0" smtClean="0"/>
                        <a:t>20</a:t>
                      </a:r>
                      <a:endParaRPr lang="en-US" dirty="0"/>
                    </a:p>
                  </a:txBody>
                  <a:tcPr/>
                </a:tc>
                <a:tc>
                  <a:txBody>
                    <a:bodyPr/>
                    <a:lstStyle/>
                    <a:p>
                      <a:r>
                        <a:rPr lang="en-US" dirty="0" smtClean="0"/>
                        <a:t>Foreign</a:t>
                      </a:r>
                      <a:r>
                        <a:rPr lang="en-US" baseline="0" dirty="0" smtClean="0"/>
                        <a:t> key</a:t>
                      </a:r>
                      <a:endParaRPr lang="en-US" dirty="0"/>
                    </a:p>
                  </a:txBody>
                  <a:tcPr/>
                </a:tc>
                <a:tc>
                  <a:txBody>
                    <a:bodyPr/>
                    <a:lstStyle/>
                    <a:p>
                      <a:r>
                        <a:rPr lang="en-US" dirty="0" smtClean="0"/>
                        <a:t>Name of the product category</a:t>
                      </a:r>
                      <a:endParaRPr lang="en-US" dirty="0"/>
                    </a:p>
                  </a:txBody>
                  <a:tcPr/>
                </a:tc>
              </a:tr>
              <a:tr h="550685">
                <a:tc>
                  <a:txBody>
                    <a:bodyPr/>
                    <a:lstStyle/>
                    <a:p>
                      <a:r>
                        <a:rPr lang="en-US" dirty="0" smtClean="0"/>
                        <a:t>Brand name</a:t>
                      </a:r>
                      <a:endParaRPr lang="en-US" dirty="0"/>
                    </a:p>
                  </a:txBody>
                  <a:tcPr/>
                </a:tc>
                <a:tc>
                  <a:txBody>
                    <a:bodyPr/>
                    <a:lstStyle/>
                    <a:p>
                      <a:r>
                        <a:rPr lang="en-US" dirty="0" err="1" smtClean="0"/>
                        <a:t>Varchar</a:t>
                      </a:r>
                      <a:endParaRPr lang="en-US" dirty="0"/>
                    </a:p>
                  </a:txBody>
                  <a:tcPr/>
                </a:tc>
                <a:tc>
                  <a:txBody>
                    <a:bodyPr/>
                    <a:lstStyle/>
                    <a:p>
                      <a:r>
                        <a:rPr lang="en-US" dirty="0" smtClean="0"/>
                        <a:t>20</a:t>
                      </a:r>
                      <a:endParaRPr lang="en-US" dirty="0"/>
                    </a:p>
                  </a:txBody>
                  <a:tcPr/>
                </a:tc>
                <a:tc>
                  <a:txBody>
                    <a:bodyPr/>
                    <a:lstStyle/>
                    <a:p>
                      <a:r>
                        <a:rPr lang="en-US" dirty="0" smtClean="0"/>
                        <a:t>Foreign key</a:t>
                      </a:r>
                      <a:endParaRPr lang="en-US" dirty="0"/>
                    </a:p>
                  </a:txBody>
                  <a:tcPr/>
                </a:tc>
                <a:tc>
                  <a:txBody>
                    <a:bodyPr/>
                    <a:lstStyle/>
                    <a:p>
                      <a:r>
                        <a:rPr lang="en-US" dirty="0" smtClean="0"/>
                        <a:t>Brand name</a:t>
                      </a:r>
                      <a:r>
                        <a:rPr lang="en-US" baseline="0" dirty="0" smtClean="0"/>
                        <a:t> of the product</a:t>
                      </a:r>
                      <a:endParaRPr lang="en-US" dirty="0"/>
                    </a:p>
                  </a:txBody>
                  <a:tcPr/>
                </a:tc>
              </a:tr>
              <a:tr h="550685">
                <a:tc>
                  <a:txBody>
                    <a:bodyPr/>
                    <a:lstStyle/>
                    <a:p>
                      <a:r>
                        <a:rPr lang="en-US" dirty="0" smtClean="0"/>
                        <a:t>Product name</a:t>
                      </a:r>
                      <a:endParaRPr lang="en-US" dirty="0"/>
                    </a:p>
                  </a:txBody>
                  <a:tcPr/>
                </a:tc>
                <a:tc>
                  <a:txBody>
                    <a:bodyPr/>
                    <a:lstStyle/>
                    <a:p>
                      <a:r>
                        <a:rPr lang="en-US" dirty="0" err="1" smtClean="0"/>
                        <a:t>Varchar</a:t>
                      </a:r>
                      <a:endParaRPr lang="en-US" dirty="0"/>
                    </a:p>
                  </a:txBody>
                  <a:tcPr/>
                </a:tc>
                <a:tc>
                  <a:txBody>
                    <a:bodyPr/>
                    <a:lstStyle/>
                    <a:p>
                      <a:r>
                        <a:rPr lang="en-US" dirty="0" smtClean="0"/>
                        <a:t>20</a:t>
                      </a:r>
                      <a:endParaRPr lang="en-US" dirty="0"/>
                    </a:p>
                  </a:txBody>
                  <a:tcPr/>
                </a:tc>
                <a:tc>
                  <a:txBody>
                    <a:bodyPr/>
                    <a:lstStyle/>
                    <a:p>
                      <a:r>
                        <a:rPr lang="en-US" dirty="0" smtClean="0"/>
                        <a:t>Not null</a:t>
                      </a:r>
                      <a:endParaRPr lang="en-US" dirty="0"/>
                    </a:p>
                  </a:txBody>
                  <a:tcPr/>
                </a:tc>
                <a:tc>
                  <a:txBody>
                    <a:bodyPr/>
                    <a:lstStyle/>
                    <a:p>
                      <a:r>
                        <a:rPr lang="en-US" dirty="0" smtClean="0"/>
                        <a:t>Name of the product</a:t>
                      </a:r>
                      <a:endParaRPr lang="en-US" dirty="0"/>
                    </a:p>
                  </a:txBody>
                  <a:tcPr/>
                </a:tc>
              </a:tr>
              <a:tr h="550685">
                <a:tc>
                  <a:txBody>
                    <a:bodyPr/>
                    <a:lstStyle/>
                    <a:p>
                      <a:r>
                        <a:rPr lang="en-US" dirty="0" smtClean="0"/>
                        <a:t>Product amt</a:t>
                      </a:r>
                      <a:endParaRPr lang="en-US" dirty="0"/>
                    </a:p>
                  </a:txBody>
                  <a:tcPr/>
                </a:tc>
                <a:tc>
                  <a:txBody>
                    <a:bodyPr/>
                    <a:lstStyle/>
                    <a:p>
                      <a:r>
                        <a:rPr lang="en-US" dirty="0" err="1" smtClean="0"/>
                        <a:t>Int</a:t>
                      </a:r>
                      <a:r>
                        <a:rPr lang="en-US" baseline="0" dirty="0" smtClean="0"/>
                        <a:t> </a:t>
                      </a:r>
                      <a:endParaRPr lang="en-US" dirty="0"/>
                    </a:p>
                  </a:txBody>
                  <a:tcPr/>
                </a:tc>
                <a:tc>
                  <a:txBody>
                    <a:bodyPr/>
                    <a:lstStyle/>
                    <a:p>
                      <a:r>
                        <a:rPr lang="en-US" dirty="0" smtClean="0"/>
                        <a:t>30</a:t>
                      </a:r>
                      <a:endParaRPr lang="en-US" dirty="0"/>
                    </a:p>
                  </a:txBody>
                  <a:tcPr/>
                </a:tc>
                <a:tc>
                  <a:txBody>
                    <a:bodyPr/>
                    <a:lstStyle/>
                    <a:p>
                      <a:r>
                        <a:rPr lang="en-US" smtClean="0"/>
                        <a:t>Not null</a:t>
                      </a:r>
                      <a:endParaRPr lang="en-US" dirty="0"/>
                    </a:p>
                  </a:txBody>
                  <a:tcPr/>
                </a:tc>
                <a:tc>
                  <a:txBody>
                    <a:bodyPr/>
                    <a:lstStyle/>
                    <a:p>
                      <a:r>
                        <a:rPr lang="en-US" dirty="0" smtClean="0"/>
                        <a:t>Amount of the product</a:t>
                      </a:r>
                      <a:endParaRPr lang="en-US" dirty="0"/>
                    </a:p>
                  </a:txBody>
                  <a:tcPr/>
                </a:tc>
              </a:tr>
              <a:tr h="550685">
                <a:tc>
                  <a:txBody>
                    <a:bodyPr/>
                    <a:lstStyle/>
                    <a:p>
                      <a:r>
                        <a:rPr lang="en-US" dirty="0" smtClean="0"/>
                        <a:t>Product items</a:t>
                      </a:r>
                      <a:endParaRPr lang="en-US" dirty="0"/>
                    </a:p>
                  </a:txBody>
                  <a:tcPr/>
                </a:tc>
                <a:tc>
                  <a:txBody>
                    <a:bodyPr/>
                    <a:lstStyle/>
                    <a:p>
                      <a:r>
                        <a:rPr lang="en-US" dirty="0" err="1" smtClean="0"/>
                        <a:t>Varchar</a:t>
                      </a:r>
                      <a:endParaRPr lang="en-US" dirty="0"/>
                    </a:p>
                  </a:txBody>
                  <a:tcPr/>
                </a:tc>
                <a:tc>
                  <a:txBody>
                    <a:bodyPr/>
                    <a:lstStyle/>
                    <a:p>
                      <a:r>
                        <a:rPr lang="en-US" dirty="0" smtClean="0"/>
                        <a:t>20</a:t>
                      </a:r>
                      <a:endParaRPr lang="en-US" dirty="0"/>
                    </a:p>
                  </a:txBody>
                  <a:tcPr/>
                </a:tc>
                <a:tc>
                  <a:txBody>
                    <a:bodyPr/>
                    <a:lstStyle/>
                    <a:p>
                      <a:r>
                        <a:rPr lang="en-US" smtClean="0"/>
                        <a:t>Not null</a:t>
                      </a:r>
                      <a:endParaRPr lang="en-US" dirty="0"/>
                    </a:p>
                  </a:txBody>
                  <a:tcPr/>
                </a:tc>
                <a:tc>
                  <a:txBody>
                    <a:bodyPr/>
                    <a:lstStyle/>
                    <a:p>
                      <a:r>
                        <a:rPr lang="en-US" dirty="0" smtClean="0"/>
                        <a:t>Items of the product</a:t>
                      </a:r>
                      <a:endParaRPr lang="en-US" dirty="0"/>
                    </a:p>
                  </a:txBody>
                  <a:tcPr/>
                </a:tc>
              </a:tr>
              <a:tr h="550685">
                <a:tc>
                  <a:txBody>
                    <a:bodyPr/>
                    <a:lstStyle/>
                    <a:p>
                      <a:r>
                        <a:rPr lang="en-US" dirty="0" smtClean="0"/>
                        <a:t>Product </a:t>
                      </a:r>
                      <a:r>
                        <a:rPr lang="en-US" dirty="0" err="1" smtClean="0"/>
                        <a:t>desc</a:t>
                      </a:r>
                      <a:endParaRPr lang="en-US" dirty="0"/>
                    </a:p>
                  </a:txBody>
                  <a:tcPr/>
                </a:tc>
                <a:tc>
                  <a:txBody>
                    <a:bodyPr/>
                    <a:lstStyle/>
                    <a:p>
                      <a:r>
                        <a:rPr lang="en-US" dirty="0" err="1" smtClean="0"/>
                        <a:t>Varchar</a:t>
                      </a:r>
                      <a:endParaRPr lang="en-US" dirty="0"/>
                    </a:p>
                  </a:txBody>
                  <a:tcPr/>
                </a:tc>
                <a:tc>
                  <a:txBody>
                    <a:bodyPr/>
                    <a:lstStyle/>
                    <a:p>
                      <a:r>
                        <a:rPr lang="en-US" dirty="0" smtClean="0"/>
                        <a:t>50</a:t>
                      </a:r>
                      <a:endParaRPr lang="en-US" dirty="0"/>
                    </a:p>
                  </a:txBody>
                  <a:tcPr/>
                </a:tc>
                <a:tc>
                  <a:txBody>
                    <a:bodyPr/>
                    <a:lstStyle/>
                    <a:p>
                      <a:r>
                        <a:rPr lang="en-US" dirty="0" smtClean="0"/>
                        <a:t>Not null</a:t>
                      </a:r>
                      <a:endParaRPr lang="en-US" dirty="0"/>
                    </a:p>
                  </a:txBody>
                  <a:tcPr/>
                </a:tc>
                <a:tc>
                  <a:txBody>
                    <a:bodyPr/>
                    <a:lstStyle/>
                    <a:p>
                      <a:r>
                        <a:rPr lang="en-US" dirty="0" smtClean="0"/>
                        <a:t>Description of the</a:t>
                      </a:r>
                      <a:r>
                        <a:rPr lang="en-US" baseline="0" dirty="0" smtClean="0"/>
                        <a:t> product</a:t>
                      </a:r>
                      <a:r>
                        <a:rPr lang="en-US" dirty="0" smtClean="0"/>
                        <a:t> </a:t>
                      </a:r>
                      <a:endParaRPr lang="en-US" dirty="0"/>
                    </a:p>
                  </a:txBody>
                  <a:tcPr/>
                </a:tc>
              </a:tr>
            </a:tbl>
          </a:graphicData>
        </a:graphic>
      </p:graphicFrame>
      <p:sp>
        <p:nvSpPr>
          <p:cNvPr id="3" name="TextBox 2"/>
          <p:cNvSpPr txBox="1"/>
          <p:nvPr/>
        </p:nvSpPr>
        <p:spPr>
          <a:xfrm>
            <a:off x="553453" y="252663"/>
            <a:ext cx="4559968" cy="369332"/>
          </a:xfrm>
          <a:prstGeom prst="rect">
            <a:avLst/>
          </a:prstGeom>
          <a:noFill/>
        </p:spPr>
        <p:txBody>
          <a:bodyPr wrap="square" rtlCol="0">
            <a:spAutoFit/>
          </a:bodyPr>
          <a:lstStyle/>
          <a:p>
            <a:r>
              <a:rPr lang="en-US" u="sng" dirty="0" smtClean="0">
                <a:solidFill>
                  <a:schemeClr val="accent2"/>
                </a:solidFill>
              </a:rPr>
              <a:t>Product details</a:t>
            </a:r>
            <a:endParaRPr lang="en-US" u="sng" dirty="0">
              <a:solidFill>
                <a:schemeClr val="accen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251327" y="818148"/>
          <a:ext cx="9446125" cy="1870836"/>
        </p:xfrm>
        <a:graphic>
          <a:graphicData uri="http://schemas.openxmlformats.org/drawingml/2006/table">
            <a:tbl>
              <a:tblPr firstRow="1" bandRow="1">
                <a:tableStyleId>{5940675A-B579-460E-94D1-54222C63F5DA}</a:tableStyleId>
              </a:tblPr>
              <a:tblGrid>
                <a:gridCol w="1889225"/>
                <a:gridCol w="1889225"/>
                <a:gridCol w="1889225"/>
                <a:gridCol w="1889225"/>
                <a:gridCol w="1889225"/>
              </a:tblGrid>
              <a:tr h="590676">
                <a:tc>
                  <a:txBody>
                    <a:bodyPr/>
                    <a:lstStyle/>
                    <a:p>
                      <a:r>
                        <a:rPr lang="en-IN" sz="2200" b="1" dirty="0"/>
                        <a:t>Field name</a:t>
                      </a:r>
                      <a:r>
                        <a:rPr lang="en-IN" sz="2200" b="1" baseline="0" dirty="0"/>
                        <a:t> </a:t>
                      </a:r>
                      <a:endParaRPr lang="en-IN" sz="2200" b="1" dirty="0"/>
                    </a:p>
                  </a:txBody>
                  <a:tcPr marL="116586" marR="116586" marT="54864" marB="54864"/>
                </a:tc>
                <a:tc>
                  <a:txBody>
                    <a:bodyPr/>
                    <a:lstStyle/>
                    <a:p>
                      <a:r>
                        <a:rPr lang="en-IN" sz="2200" b="1" dirty="0"/>
                        <a:t>Datatype</a:t>
                      </a:r>
                    </a:p>
                  </a:txBody>
                  <a:tcPr marL="116586" marR="116586" marT="54864" marB="54864"/>
                </a:tc>
                <a:tc>
                  <a:txBody>
                    <a:bodyPr/>
                    <a:lstStyle/>
                    <a:p>
                      <a:r>
                        <a:rPr lang="en-IN" sz="2200" b="1" dirty="0"/>
                        <a:t>Field size </a:t>
                      </a:r>
                    </a:p>
                  </a:txBody>
                  <a:tcPr marL="116586" marR="116586" marT="54864" marB="54864"/>
                </a:tc>
                <a:tc>
                  <a:txBody>
                    <a:bodyPr/>
                    <a:lstStyle/>
                    <a:p>
                      <a:r>
                        <a:rPr lang="en-IN" sz="2200" b="1" dirty="0"/>
                        <a:t>Constraint</a:t>
                      </a:r>
                    </a:p>
                  </a:txBody>
                  <a:tcPr marL="116586" marR="116586" marT="54864" marB="54864"/>
                </a:tc>
                <a:tc>
                  <a:txBody>
                    <a:bodyPr/>
                    <a:lstStyle/>
                    <a:p>
                      <a:r>
                        <a:rPr lang="en-IN" sz="2200" b="1" dirty="0"/>
                        <a:t>Description</a:t>
                      </a:r>
                    </a:p>
                  </a:txBody>
                  <a:tcPr marL="116586" marR="116586" marT="54864" marB="54864"/>
                </a:tc>
              </a:tr>
              <a:tr h="590676">
                <a:tc>
                  <a:txBody>
                    <a:bodyPr/>
                    <a:lstStyle/>
                    <a:p>
                      <a:r>
                        <a:rPr lang="en-US" dirty="0" smtClean="0"/>
                        <a:t>Brand</a:t>
                      </a:r>
                      <a:r>
                        <a:rPr lang="en-US" baseline="0" dirty="0" smtClean="0"/>
                        <a:t> name</a:t>
                      </a:r>
                      <a:endParaRPr lang="en-US" dirty="0"/>
                    </a:p>
                  </a:txBody>
                  <a:tcPr/>
                </a:tc>
                <a:tc>
                  <a:txBody>
                    <a:bodyPr/>
                    <a:lstStyle/>
                    <a:p>
                      <a:r>
                        <a:rPr lang="en-US" dirty="0" err="1" smtClean="0"/>
                        <a:t>varchar</a:t>
                      </a:r>
                      <a:endParaRPr lang="en-US" dirty="0"/>
                    </a:p>
                  </a:txBody>
                  <a:tcPr/>
                </a:tc>
                <a:tc>
                  <a:txBody>
                    <a:bodyPr/>
                    <a:lstStyle/>
                    <a:p>
                      <a:r>
                        <a:rPr lang="en-US" dirty="0" smtClean="0"/>
                        <a:t>10</a:t>
                      </a:r>
                      <a:endParaRPr lang="en-US" dirty="0"/>
                    </a:p>
                  </a:txBody>
                  <a:tcPr/>
                </a:tc>
                <a:tc>
                  <a:txBody>
                    <a:bodyPr/>
                    <a:lstStyle/>
                    <a:p>
                      <a:r>
                        <a:rPr lang="en-US" dirty="0" smtClean="0"/>
                        <a:t>Primary key</a:t>
                      </a:r>
                      <a:endParaRPr lang="en-US" dirty="0"/>
                    </a:p>
                  </a:txBody>
                  <a:tcPr/>
                </a:tc>
                <a:tc>
                  <a:txBody>
                    <a:bodyPr/>
                    <a:lstStyle/>
                    <a:p>
                      <a:r>
                        <a:rPr lang="en-US" dirty="0" smtClean="0"/>
                        <a:t>Name of the brand</a:t>
                      </a:r>
                      <a:endParaRPr lang="en-US" dirty="0"/>
                    </a:p>
                  </a:txBody>
                  <a:tcPr/>
                </a:tc>
              </a:tr>
              <a:tr h="590676">
                <a:tc>
                  <a:txBody>
                    <a:bodyPr/>
                    <a:lstStyle/>
                    <a:p>
                      <a:r>
                        <a:rPr lang="en-US" dirty="0" smtClean="0"/>
                        <a:t>Brand </a:t>
                      </a:r>
                      <a:r>
                        <a:rPr lang="en-US" dirty="0" err="1" smtClean="0"/>
                        <a:t>desc</a:t>
                      </a:r>
                      <a:endParaRPr lang="en-US" dirty="0"/>
                    </a:p>
                  </a:txBody>
                  <a:tcPr/>
                </a:tc>
                <a:tc>
                  <a:txBody>
                    <a:bodyPr/>
                    <a:lstStyle/>
                    <a:p>
                      <a:r>
                        <a:rPr lang="en-US" dirty="0" err="1" smtClean="0"/>
                        <a:t>varchar</a:t>
                      </a:r>
                      <a:endParaRPr lang="en-US" dirty="0"/>
                    </a:p>
                  </a:txBody>
                  <a:tcPr/>
                </a:tc>
                <a:tc>
                  <a:txBody>
                    <a:bodyPr/>
                    <a:lstStyle/>
                    <a:p>
                      <a:r>
                        <a:rPr lang="en-US" dirty="0" smtClean="0"/>
                        <a:t>50</a:t>
                      </a:r>
                      <a:endParaRPr lang="en-US" dirty="0"/>
                    </a:p>
                  </a:txBody>
                  <a:tcPr/>
                </a:tc>
                <a:tc>
                  <a:txBody>
                    <a:bodyPr/>
                    <a:lstStyle/>
                    <a:p>
                      <a:r>
                        <a:rPr lang="en-US" dirty="0" smtClean="0"/>
                        <a:t>Not</a:t>
                      </a:r>
                      <a:r>
                        <a:rPr lang="en-US" baseline="0" dirty="0" smtClean="0"/>
                        <a:t> null</a:t>
                      </a:r>
                      <a:endParaRPr lang="en-US" dirty="0"/>
                    </a:p>
                  </a:txBody>
                  <a:tcPr/>
                </a:tc>
                <a:tc>
                  <a:txBody>
                    <a:bodyPr/>
                    <a:lstStyle/>
                    <a:p>
                      <a:r>
                        <a:rPr lang="en-US" dirty="0" smtClean="0"/>
                        <a:t>Description of the brand</a:t>
                      </a:r>
                      <a:endParaRPr lang="en-US" dirty="0"/>
                    </a:p>
                  </a:txBody>
                  <a:tcPr/>
                </a:tc>
              </a:tr>
            </a:tbl>
          </a:graphicData>
        </a:graphic>
      </p:graphicFrame>
      <p:graphicFrame>
        <p:nvGraphicFramePr>
          <p:cNvPr id="3" name="Table 2"/>
          <p:cNvGraphicFramePr>
            <a:graphicFrameLocks noGrp="1"/>
          </p:cNvGraphicFramePr>
          <p:nvPr/>
        </p:nvGraphicFramePr>
        <p:xfrm>
          <a:off x="379663" y="3894221"/>
          <a:ext cx="9446125" cy="1870836"/>
        </p:xfrm>
        <a:graphic>
          <a:graphicData uri="http://schemas.openxmlformats.org/drawingml/2006/table">
            <a:tbl>
              <a:tblPr firstRow="1" bandRow="1">
                <a:tableStyleId>{5940675A-B579-460E-94D1-54222C63F5DA}</a:tableStyleId>
              </a:tblPr>
              <a:tblGrid>
                <a:gridCol w="1889225"/>
                <a:gridCol w="1889225"/>
                <a:gridCol w="1889225"/>
                <a:gridCol w="1889225"/>
                <a:gridCol w="1889225"/>
              </a:tblGrid>
              <a:tr h="590676">
                <a:tc>
                  <a:txBody>
                    <a:bodyPr/>
                    <a:lstStyle/>
                    <a:p>
                      <a:r>
                        <a:rPr lang="en-IN" sz="2200" b="1" dirty="0"/>
                        <a:t>Field name</a:t>
                      </a:r>
                      <a:r>
                        <a:rPr lang="en-IN" sz="2200" b="1" baseline="0" dirty="0"/>
                        <a:t> </a:t>
                      </a:r>
                      <a:endParaRPr lang="en-IN" sz="2200" b="1" dirty="0"/>
                    </a:p>
                  </a:txBody>
                  <a:tcPr marL="116586" marR="116586" marT="54864" marB="54864"/>
                </a:tc>
                <a:tc>
                  <a:txBody>
                    <a:bodyPr/>
                    <a:lstStyle/>
                    <a:p>
                      <a:r>
                        <a:rPr lang="en-IN" sz="2200" b="1" dirty="0"/>
                        <a:t>Datatype</a:t>
                      </a:r>
                    </a:p>
                  </a:txBody>
                  <a:tcPr marL="116586" marR="116586" marT="54864" marB="54864"/>
                </a:tc>
                <a:tc>
                  <a:txBody>
                    <a:bodyPr/>
                    <a:lstStyle/>
                    <a:p>
                      <a:r>
                        <a:rPr lang="en-IN" sz="2200" b="1" dirty="0"/>
                        <a:t>Field size </a:t>
                      </a:r>
                    </a:p>
                  </a:txBody>
                  <a:tcPr marL="116586" marR="116586" marT="54864" marB="54864"/>
                </a:tc>
                <a:tc>
                  <a:txBody>
                    <a:bodyPr/>
                    <a:lstStyle/>
                    <a:p>
                      <a:r>
                        <a:rPr lang="en-IN" sz="2200" b="1" dirty="0"/>
                        <a:t>Constraint</a:t>
                      </a:r>
                    </a:p>
                  </a:txBody>
                  <a:tcPr marL="116586" marR="116586" marT="54864" marB="54864"/>
                </a:tc>
                <a:tc>
                  <a:txBody>
                    <a:bodyPr/>
                    <a:lstStyle/>
                    <a:p>
                      <a:r>
                        <a:rPr lang="en-IN" sz="2200" b="1" dirty="0"/>
                        <a:t>Description</a:t>
                      </a:r>
                    </a:p>
                  </a:txBody>
                  <a:tcPr marL="116586" marR="116586" marT="54864" marB="54864"/>
                </a:tc>
              </a:tr>
              <a:tr h="590676">
                <a:tc>
                  <a:txBody>
                    <a:bodyPr/>
                    <a:lstStyle/>
                    <a:p>
                      <a:r>
                        <a:rPr lang="en-US" dirty="0" smtClean="0"/>
                        <a:t>Category name</a:t>
                      </a:r>
                      <a:endParaRPr lang="en-US" dirty="0"/>
                    </a:p>
                  </a:txBody>
                  <a:tcPr/>
                </a:tc>
                <a:tc>
                  <a:txBody>
                    <a:bodyPr/>
                    <a:lstStyle/>
                    <a:p>
                      <a:r>
                        <a:rPr lang="en-US" dirty="0" err="1" smtClean="0"/>
                        <a:t>varchar</a:t>
                      </a:r>
                      <a:endParaRPr lang="en-US" dirty="0"/>
                    </a:p>
                  </a:txBody>
                  <a:tcPr/>
                </a:tc>
                <a:tc>
                  <a:txBody>
                    <a:bodyPr/>
                    <a:lstStyle/>
                    <a:p>
                      <a:r>
                        <a:rPr lang="en-US" dirty="0" smtClean="0"/>
                        <a:t>10</a:t>
                      </a:r>
                      <a:endParaRPr lang="en-US" dirty="0"/>
                    </a:p>
                  </a:txBody>
                  <a:tcPr/>
                </a:tc>
                <a:tc>
                  <a:txBody>
                    <a:bodyPr/>
                    <a:lstStyle/>
                    <a:p>
                      <a:r>
                        <a:rPr lang="en-US" dirty="0" smtClean="0"/>
                        <a:t>Primary</a:t>
                      </a:r>
                      <a:r>
                        <a:rPr lang="en-US" baseline="0" dirty="0" smtClean="0"/>
                        <a:t> key</a:t>
                      </a:r>
                      <a:endParaRPr lang="en-US" dirty="0"/>
                    </a:p>
                  </a:txBody>
                  <a:tcPr/>
                </a:tc>
                <a:tc>
                  <a:txBody>
                    <a:bodyPr/>
                    <a:lstStyle/>
                    <a:p>
                      <a:r>
                        <a:rPr lang="en-US" dirty="0" smtClean="0"/>
                        <a:t>Name of the category</a:t>
                      </a:r>
                      <a:endParaRPr lang="en-US" dirty="0"/>
                    </a:p>
                  </a:txBody>
                  <a:tcPr/>
                </a:tc>
              </a:tr>
              <a:tr h="590676">
                <a:tc>
                  <a:txBody>
                    <a:bodyPr/>
                    <a:lstStyle/>
                    <a:p>
                      <a:r>
                        <a:rPr lang="en-US" dirty="0" smtClean="0"/>
                        <a:t>Category </a:t>
                      </a:r>
                      <a:r>
                        <a:rPr lang="en-US" dirty="0" err="1" smtClean="0"/>
                        <a:t>desc</a:t>
                      </a:r>
                      <a:endParaRPr lang="en-US" dirty="0"/>
                    </a:p>
                  </a:txBody>
                  <a:tcPr/>
                </a:tc>
                <a:tc>
                  <a:txBody>
                    <a:bodyPr/>
                    <a:lstStyle/>
                    <a:p>
                      <a:r>
                        <a:rPr lang="en-US" dirty="0" err="1" smtClean="0"/>
                        <a:t>varchar</a:t>
                      </a:r>
                      <a:endParaRPr lang="en-US" dirty="0"/>
                    </a:p>
                  </a:txBody>
                  <a:tcPr/>
                </a:tc>
                <a:tc>
                  <a:txBody>
                    <a:bodyPr/>
                    <a:lstStyle/>
                    <a:p>
                      <a:r>
                        <a:rPr lang="en-US" dirty="0" smtClean="0"/>
                        <a:t>50</a:t>
                      </a:r>
                      <a:endParaRPr lang="en-US" dirty="0"/>
                    </a:p>
                  </a:txBody>
                  <a:tcPr/>
                </a:tc>
                <a:tc>
                  <a:txBody>
                    <a:bodyPr/>
                    <a:lstStyle/>
                    <a:p>
                      <a:r>
                        <a:rPr lang="en-US" dirty="0" smtClean="0"/>
                        <a:t>Not null</a:t>
                      </a:r>
                      <a:endParaRPr lang="en-US" dirty="0"/>
                    </a:p>
                  </a:txBody>
                  <a:tcPr/>
                </a:tc>
                <a:tc>
                  <a:txBody>
                    <a:bodyPr/>
                    <a:lstStyle/>
                    <a:p>
                      <a:r>
                        <a:rPr lang="en-US" dirty="0" smtClean="0"/>
                        <a:t>Description of the category</a:t>
                      </a:r>
                      <a:endParaRPr lang="en-US" dirty="0"/>
                    </a:p>
                  </a:txBody>
                  <a:tcPr/>
                </a:tc>
              </a:tr>
            </a:tbl>
          </a:graphicData>
        </a:graphic>
      </p:graphicFrame>
      <p:sp>
        <p:nvSpPr>
          <p:cNvPr id="4" name="TextBox 3"/>
          <p:cNvSpPr txBox="1"/>
          <p:nvPr/>
        </p:nvSpPr>
        <p:spPr>
          <a:xfrm>
            <a:off x="613611" y="276726"/>
            <a:ext cx="3994484" cy="372979"/>
          </a:xfrm>
          <a:prstGeom prst="rect">
            <a:avLst/>
          </a:prstGeom>
          <a:noFill/>
        </p:spPr>
        <p:txBody>
          <a:bodyPr wrap="square" rtlCol="0">
            <a:spAutoFit/>
          </a:bodyPr>
          <a:lstStyle/>
          <a:p>
            <a:r>
              <a:rPr lang="en-US" u="sng" dirty="0" smtClean="0">
                <a:solidFill>
                  <a:schemeClr val="accent2"/>
                </a:solidFill>
              </a:rPr>
              <a:t>Brand details</a:t>
            </a:r>
            <a:endParaRPr lang="en-US" u="sng" dirty="0">
              <a:solidFill>
                <a:schemeClr val="accent2"/>
              </a:solidFill>
            </a:endParaRPr>
          </a:p>
        </p:txBody>
      </p:sp>
      <p:sp>
        <p:nvSpPr>
          <p:cNvPr id="5" name="TextBox 4"/>
          <p:cNvSpPr txBox="1"/>
          <p:nvPr/>
        </p:nvSpPr>
        <p:spPr>
          <a:xfrm>
            <a:off x="565484" y="3128211"/>
            <a:ext cx="3850105" cy="369332"/>
          </a:xfrm>
          <a:prstGeom prst="rect">
            <a:avLst/>
          </a:prstGeom>
          <a:noFill/>
        </p:spPr>
        <p:txBody>
          <a:bodyPr wrap="square" rtlCol="0">
            <a:spAutoFit/>
          </a:bodyPr>
          <a:lstStyle/>
          <a:p>
            <a:r>
              <a:rPr lang="en-US" u="sng" dirty="0" smtClean="0">
                <a:solidFill>
                  <a:schemeClr val="accent2"/>
                </a:solidFill>
              </a:rPr>
              <a:t>Category details</a:t>
            </a:r>
            <a:endParaRPr lang="en-US" u="sng" dirty="0">
              <a:solidFill>
                <a:schemeClr val="accen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419766" y="864046"/>
          <a:ext cx="8351255" cy="5900928"/>
        </p:xfrm>
        <a:graphic>
          <a:graphicData uri="http://schemas.openxmlformats.org/drawingml/2006/table">
            <a:tbl>
              <a:tblPr firstRow="1" bandRow="1">
                <a:tableStyleId>{5940675A-B579-460E-94D1-54222C63F5DA}</a:tableStyleId>
              </a:tblPr>
              <a:tblGrid>
                <a:gridCol w="1670251"/>
                <a:gridCol w="1670251"/>
                <a:gridCol w="1670251"/>
                <a:gridCol w="1670251"/>
                <a:gridCol w="1670251"/>
              </a:tblGrid>
              <a:tr h="638399">
                <a:tc>
                  <a:txBody>
                    <a:bodyPr/>
                    <a:lstStyle/>
                    <a:p>
                      <a:r>
                        <a:rPr lang="en-IN" sz="2200" b="1" dirty="0"/>
                        <a:t>Field name</a:t>
                      </a:r>
                      <a:r>
                        <a:rPr lang="en-IN" sz="2200" b="1" baseline="0" dirty="0"/>
                        <a:t> </a:t>
                      </a:r>
                      <a:endParaRPr lang="en-IN" sz="2200" b="1" dirty="0"/>
                    </a:p>
                  </a:txBody>
                  <a:tcPr marL="116586" marR="116586" marT="54864" marB="54864"/>
                </a:tc>
                <a:tc>
                  <a:txBody>
                    <a:bodyPr/>
                    <a:lstStyle/>
                    <a:p>
                      <a:r>
                        <a:rPr lang="en-IN" sz="2200" b="1" dirty="0"/>
                        <a:t>Datatype</a:t>
                      </a:r>
                    </a:p>
                  </a:txBody>
                  <a:tcPr marL="116586" marR="116586" marT="54864" marB="54864"/>
                </a:tc>
                <a:tc>
                  <a:txBody>
                    <a:bodyPr/>
                    <a:lstStyle/>
                    <a:p>
                      <a:r>
                        <a:rPr lang="en-IN" sz="2200" b="1" dirty="0"/>
                        <a:t>Field size </a:t>
                      </a:r>
                    </a:p>
                  </a:txBody>
                  <a:tcPr marL="116586" marR="116586" marT="54864" marB="54864"/>
                </a:tc>
                <a:tc>
                  <a:txBody>
                    <a:bodyPr/>
                    <a:lstStyle/>
                    <a:p>
                      <a:r>
                        <a:rPr lang="en-IN" sz="2200" b="1" dirty="0"/>
                        <a:t>Constraint</a:t>
                      </a:r>
                    </a:p>
                  </a:txBody>
                  <a:tcPr marL="116586" marR="116586" marT="54864" marB="54864"/>
                </a:tc>
                <a:tc>
                  <a:txBody>
                    <a:bodyPr/>
                    <a:lstStyle/>
                    <a:p>
                      <a:r>
                        <a:rPr lang="en-IN" sz="2200" b="1" dirty="0"/>
                        <a:t>Description</a:t>
                      </a:r>
                    </a:p>
                  </a:txBody>
                  <a:tcPr marL="116586" marR="116586" marT="54864" marB="54864"/>
                </a:tc>
              </a:tr>
              <a:tr h="523686">
                <a:tc>
                  <a:txBody>
                    <a:bodyPr/>
                    <a:lstStyle/>
                    <a:p>
                      <a:r>
                        <a:rPr lang="en-US" dirty="0" err="1" smtClean="0"/>
                        <a:t>Order_id</a:t>
                      </a:r>
                      <a:endParaRPr lang="en-US" dirty="0"/>
                    </a:p>
                  </a:txBody>
                  <a:tcPr/>
                </a:tc>
                <a:tc>
                  <a:txBody>
                    <a:bodyPr/>
                    <a:lstStyle/>
                    <a:p>
                      <a:r>
                        <a:rPr lang="en-US" dirty="0" err="1" smtClean="0"/>
                        <a:t>Int</a:t>
                      </a:r>
                      <a:endParaRPr lang="en-US" dirty="0"/>
                    </a:p>
                  </a:txBody>
                  <a:tcPr/>
                </a:tc>
                <a:tc>
                  <a:txBody>
                    <a:bodyPr/>
                    <a:lstStyle/>
                    <a:p>
                      <a:r>
                        <a:rPr lang="en-US" dirty="0" smtClean="0"/>
                        <a:t>10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Primary key</a:t>
                      </a:r>
                    </a:p>
                    <a:p>
                      <a:endParaRPr lang="en-US" dirty="0"/>
                    </a:p>
                  </a:txBody>
                  <a:tcPr/>
                </a:tc>
                <a:tc>
                  <a:txBody>
                    <a:bodyPr/>
                    <a:lstStyle/>
                    <a:p>
                      <a:r>
                        <a:rPr lang="en-US" dirty="0" smtClean="0"/>
                        <a:t>Id of the order</a:t>
                      </a:r>
                      <a:endParaRPr lang="en-US" dirty="0"/>
                    </a:p>
                  </a:txBody>
                  <a:tcPr/>
                </a:tc>
              </a:tr>
              <a:tr h="52368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Service_id</a:t>
                      </a:r>
                      <a:endParaRPr lang="en-US" dirty="0" smtClean="0"/>
                    </a:p>
                    <a:p>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Int</a:t>
                      </a:r>
                      <a:endParaRPr lang="en-US" dirty="0" smtClean="0"/>
                    </a:p>
                    <a:p>
                      <a:endParaRPr lang="en-US" dirty="0"/>
                    </a:p>
                  </a:txBody>
                  <a:tcPr/>
                </a:tc>
                <a:tc>
                  <a:txBody>
                    <a:bodyPr/>
                    <a:lstStyle/>
                    <a:p>
                      <a:r>
                        <a:rPr lang="en-US" dirty="0" smtClean="0"/>
                        <a:t>10</a:t>
                      </a:r>
                      <a:endParaRPr lang="en-US" dirty="0"/>
                    </a:p>
                  </a:txBody>
                  <a:tcPr/>
                </a:tc>
                <a:tc>
                  <a:txBody>
                    <a:bodyPr/>
                    <a:lstStyle/>
                    <a:p>
                      <a:r>
                        <a:rPr lang="en-US" dirty="0" smtClean="0"/>
                        <a:t>Primary key</a:t>
                      </a:r>
                      <a:endParaRPr lang="en-US" dirty="0"/>
                    </a:p>
                  </a:txBody>
                  <a:tcPr/>
                </a:tc>
                <a:tc>
                  <a:txBody>
                    <a:bodyPr/>
                    <a:lstStyle/>
                    <a:p>
                      <a:r>
                        <a:rPr lang="en-US" dirty="0" smtClean="0"/>
                        <a:t>Id of the service</a:t>
                      </a:r>
                      <a:endParaRPr lang="en-US" dirty="0"/>
                    </a:p>
                  </a:txBody>
                  <a:tcPr/>
                </a:tc>
              </a:tr>
              <a:tr h="523686">
                <a:tc>
                  <a:txBody>
                    <a:bodyPr/>
                    <a:lstStyle/>
                    <a:p>
                      <a:r>
                        <a:rPr lang="en-US" dirty="0" err="1" smtClean="0"/>
                        <a:t>Product_name</a:t>
                      </a:r>
                      <a:endParaRPr lang="en-US" dirty="0"/>
                    </a:p>
                  </a:txBody>
                  <a:tcPr/>
                </a:tc>
                <a:tc>
                  <a:txBody>
                    <a:bodyPr/>
                    <a:lstStyle/>
                    <a:p>
                      <a:r>
                        <a:rPr lang="en-US" dirty="0" err="1" smtClean="0"/>
                        <a:t>Varchar</a:t>
                      </a:r>
                      <a:endParaRPr lang="en-US" dirty="0"/>
                    </a:p>
                  </a:txBody>
                  <a:tcPr/>
                </a:tc>
                <a:tc>
                  <a:txBody>
                    <a:bodyPr/>
                    <a:lstStyle/>
                    <a:p>
                      <a:r>
                        <a:rPr lang="en-US" dirty="0" smtClean="0"/>
                        <a:t>10</a:t>
                      </a:r>
                      <a:endParaRPr lang="en-US" dirty="0"/>
                    </a:p>
                  </a:txBody>
                  <a:tcPr/>
                </a:tc>
                <a:tc>
                  <a:txBody>
                    <a:bodyPr/>
                    <a:lstStyle/>
                    <a:p>
                      <a:r>
                        <a:rPr lang="en-US" smtClean="0"/>
                        <a:t>Not</a:t>
                      </a:r>
                      <a:r>
                        <a:rPr lang="en-US" baseline="0" smtClean="0"/>
                        <a:t> null</a:t>
                      </a:r>
                      <a:endParaRPr lang="en-US" dirty="0"/>
                    </a:p>
                  </a:txBody>
                  <a:tcPr/>
                </a:tc>
                <a:tc>
                  <a:txBody>
                    <a:bodyPr/>
                    <a:lstStyle/>
                    <a:p>
                      <a:r>
                        <a:rPr lang="en-US" dirty="0" smtClean="0"/>
                        <a:t>Name of the product</a:t>
                      </a:r>
                      <a:endParaRPr lang="en-US" dirty="0"/>
                    </a:p>
                  </a:txBody>
                  <a:tcPr/>
                </a:tc>
              </a:tr>
              <a:tr h="523686">
                <a:tc>
                  <a:txBody>
                    <a:bodyPr/>
                    <a:lstStyle/>
                    <a:p>
                      <a:r>
                        <a:rPr lang="en-US" dirty="0" err="1" smtClean="0"/>
                        <a:t>Product_amt</a:t>
                      </a:r>
                      <a:endParaRPr lang="en-US" dirty="0"/>
                    </a:p>
                  </a:txBody>
                  <a:tcPr/>
                </a:tc>
                <a:tc>
                  <a:txBody>
                    <a:bodyPr/>
                    <a:lstStyle/>
                    <a:p>
                      <a:r>
                        <a:rPr lang="en-US" dirty="0" err="1" smtClean="0"/>
                        <a:t>Varchar</a:t>
                      </a:r>
                      <a:endParaRPr lang="en-US" dirty="0"/>
                    </a:p>
                  </a:txBody>
                  <a:tcPr/>
                </a:tc>
                <a:tc>
                  <a:txBody>
                    <a:bodyPr/>
                    <a:lstStyle/>
                    <a:p>
                      <a:r>
                        <a:rPr lang="en-US" dirty="0" smtClean="0"/>
                        <a:t>50</a:t>
                      </a:r>
                      <a:endParaRPr lang="en-US" dirty="0"/>
                    </a:p>
                  </a:txBody>
                  <a:tcPr/>
                </a:tc>
                <a:tc>
                  <a:txBody>
                    <a:bodyPr/>
                    <a:lstStyle/>
                    <a:p>
                      <a:r>
                        <a:rPr lang="en-US" dirty="0" smtClean="0"/>
                        <a:t>Not</a:t>
                      </a:r>
                      <a:r>
                        <a:rPr lang="en-US" baseline="0" dirty="0" smtClean="0"/>
                        <a:t> null</a:t>
                      </a:r>
                      <a:endParaRPr lang="en-US" dirty="0"/>
                    </a:p>
                  </a:txBody>
                  <a:tcPr/>
                </a:tc>
                <a:tc>
                  <a:txBody>
                    <a:bodyPr/>
                    <a:lstStyle/>
                    <a:p>
                      <a:r>
                        <a:rPr lang="en-US" dirty="0" smtClean="0"/>
                        <a:t>Amt of the product</a:t>
                      </a:r>
                      <a:endParaRPr lang="en-US" dirty="0"/>
                    </a:p>
                  </a:txBody>
                  <a:tcPr/>
                </a:tc>
              </a:tr>
              <a:tr h="523686">
                <a:tc>
                  <a:txBody>
                    <a:bodyPr/>
                    <a:lstStyle/>
                    <a:p>
                      <a:r>
                        <a:rPr lang="en-US" dirty="0" smtClean="0"/>
                        <a:t>Quantity</a:t>
                      </a:r>
                      <a:endParaRPr lang="en-US" dirty="0"/>
                    </a:p>
                  </a:txBody>
                  <a:tcPr/>
                </a:tc>
                <a:tc>
                  <a:txBody>
                    <a:bodyPr/>
                    <a:lstStyle/>
                    <a:p>
                      <a:r>
                        <a:rPr lang="en-US" dirty="0" err="1" smtClean="0"/>
                        <a:t>Int</a:t>
                      </a:r>
                      <a:endParaRPr lang="en-US" dirty="0"/>
                    </a:p>
                  </a:txBody>
                  <a:tcPr/>
                </a:tc>
                <a:tc>
                  <a:txBody>
                    <a:bodyPr/>
                    <a:lstStyle/>
                    <a:p>
                      <a:r>
                        <a:rPr lang="en-US" dirty="0" smtClean="0"/>
                        <a:t>10</a:t>
                      </a:r>
                      <a:endParaRPr lang="en-US" dirty="0"/>
                    </a:p>
                  </a:txBody>
                  <a:tcPr/>
                </a:tc>
                <a:tc>
                  <a:txBody>
                    <a:bodyPr/>
                    <a:lstStyle/>
                    <a:p>
                      <a:r>
                        <a:rPr lang="en-US" smtClean="0"/>
                        <a:t>Not</a:t>
                      </a:r>
                      <a:r>
                        <a:rPr lang="en-US" baseline="0" smtClean="0"/>
                        <a:t> null</a:t>
                      </a:r>
                      <a:endParaRPr lang="en-US" dirty="0"/>
                    </a:p>
                  </a:txBody>
                  <a:tcPr/>
                </a:tc>
                <a:tc>
                  <a:txBody>
                    <a:bodyPr/>
                    <a:lstStyle/>
                    <a:p>
                      <a:r>
                        <a:rPr lang="en-US" dirty="0" smtClean="0"/>
                        <a:t>Quantity</a:t>
                      </a:r>
                      <a:r>
                        <a:rPr lang="en-US" baseline="0" dirty="0" smtClean="0"/>
                        <a:t> of products</a:t>
                      </a:r>
                      <a:endParaRPr lang="en-US" dirty="0"/>
                    </a:p>
                  </a:txBody>
                  <a:tcPr/>
                </a:tc>
              </a:tr>
              <a:tr h="523686">
                <a:tc>
                  <a:txBody>
                    <a:bodyPr/>
                    <a:lstStyle/>
                    <a:p>
                      <a:r>
                        <a:rPr lang="en-US" dirty="0" err="1" smtClean="0"/>
                        <a:t>Order_amt</a:t>
                      </a:r>
                      <a:endParaRPr lang="en-US" dirty="0"/>
                    </a:p>
                  </a:txBody>
                  <a:tcPr/>
                </a:tc>
                <a:tc>
                  <a:txBody>
                    <a:bodyPr/>
                    <a:lstStyle/>
                    <a:p>
                      <a:r>
                        <a:rPr lang="en-US" dirty="0" err="1" smtClean="0"/>
                        <a:t>Int</a:t>
                      </a:r>
                      <a:endParaRPr lang="en-US" dirty="0"/>
                    </a:p>
                  </a:txBody>
                  <a:tcPr/>
                </a:tc>
                <a:tc>
                  <a:txBody>
                    <a:bodyPr/>
                    <a:lstStyle/>
                    <a:p>
                      <a:r>
                        <a:rPr lang="en-US" dirty="0" smtClean="0"/>
                        <a:t>10</a:t>
                      </a:r>
                      <a:endParaRPr lang="en-US" dirty="0"/>
                    </a:p>
                  </a:txBody>
                  <a:tcPr/>
                </a:tc>
                <a:tc>
                  <a:txBody>
                    <a:bodyPr/>
                    <a:lstStyle/>
                    <a:p>
                      <a:r>
                        <a:rPr lang="en-US" smtClean="0"/>
                        <a:t>Not</a:t>
                      </a:r>
                      <a:r>
                        <a:rPr lang="en-US" baseline="0" smtClean="0"/>
                        <a:t> null</a:t>
                      </a:r>
                      <a:endParaRPr lang="en-US" dirty="0"/>
                    </a:p>
                  </a:txBody>
                  <a:tcPr/>
                </a:tc>
                <a:tc>
                  <a:txBody>
                    <a:bodyPr/>
                    <a:lstStyle/>
                    <a:p>
                      <a:r>
                        <a:rPr lang="en-US" dirty="0" smtClean="0"/>
                        <a:t>Amount of the order</a:t>
                      </a:r>
                      <a:endParaRPr lang="en-US" dirty="0"/>
                    </a:p>
                  </a:txBody>
                  <a:tcPr/>
                </a:tc>
              </a:tr>
              <a:tr h="523686">
                <a:tc>
                  <a:txBody>
                    <a:bodyPr/>
                    <a:lstStyle/>
                    <a:p>
                      <a:r>
                        <a:rPr lang="en-US" dirty="0" err="1" smtClean="0"/>
                        <a:t>Cust_name</a:t>
                      </a:r>
                      <a:endParaRPr lang="en-US" dirty="0"/>
                    </a:p>
                  </a:txBody>
                  <a:tcPr/>
                </a:tc>
                <a:tc>
                  <a:txBody>
                    <a:bodyPr/>
                    <a:lstStyle/>
                    <a:p>
                      <a:r>
                        <a:rPr lang="en-US" dirty="0" err="1" smtClean="0"/>
                        <a:t>Varchar</a:t>
                      </a:r>
                      <a:endParaRPr lang="en-US" dirty="0"/>
                    </a:p>
                  </a:txBody>
                  <a:tcPr/>
                </a:tc>
                <a:tc>
                  <a:txBody>
                    <a:bodyPr/>
                    <a:lstStyle/>
                    <a:p>
                      <a:r>
                        <a:rPr lang="en-US" dirty="0" smtClean="0"/>
                        <a:t>10</a:t>
                      </a:r>
                      <a:endParaRPr lang="en-US" dirty="0"/>
                    </a:p>
                  </a:txBody>
                  <a:tcPr/>
                </a:tc>
                <a:tc>
                  <a:txBody>
                    <a:bodyPr/>
                    <a:lstStyle/>
                    <a:p>
                      <a:r>
                        <a:rPr lang="en-US" smtClean="0"/>
                        <a:t>Not</a:t>
                      </a:r>
                      <a:r>
                        <a:rPr lang="en-US" baseline="0" smtClean="0"/>
                        <a:t> null</a:t>
                      </a:r>
                      <a:endParaRPr lang="en-US" dirty="0"/>
                    </a:p>
                  </a:txBody>
                  <a:tcPr/>
                </a:tc>
                <a:tc>
                  <a:txBody>
                    <a:bodyPr/>
                    <a:lstStyle/>
                    <a:p>
                      <a:r>
                        <a:rPr lang="en-US" dirty="0" smtClean="0"/>
                        <a:t>Name of the customer</a:t>
                      </a:r>
                      <a:endParaRPr lang="en-US" dirty="0"/>
                    </a:p>
                  </a:txBody>
                  <a:tcPr/>
                </a:tc>
              </a:tr>
              <a:tr h="523686">
                <a:tc>
                  <a:txBody>
                    <a:bodyPr/>
                    <a:lstStyle/>
                    <a:p>
                      <a:r>
                        <a:rPr lang="en-US" dirty="0" err="1" smtClean="0"/>
                        <a:t>Order_desc</a:t>
                      </a:r>
                      <a:endParaRPr lang="en-US" dirty="0"/>
                    </a:p>
                  </a:txBody>
                  <a:tcPr/>
                </a:tc>
                <a:tc>
                  <a:txBody>
                    <a:bodyPr/>
                    <a:lstStyle/>
                    <a:p>
                      <a:r>
                        <a:rPr lang="en-US" dirty="0" err="1" smtClean="0"/>
                        <a:t>Varchar</a:t>
                      </a:r>
                      <a:endParaRPr lang="en-US" dirty="0"/>
                    </a:p>
                  </a:txBody>
                  <a:tcPr/>
                </a:tc>
                <a:tc>
                  <a:txBody>
                    <a:bodyPr/>
                    <a:lstStyle/>
                    <a:p>
                      <a:r>
                        <a:rPr lang="en-US" dirty="0" smtClean="0"/>
                        <a:t>50</a:t>
                      </a:r>
                      <a:endParaRPr lang="en-US" dirty="0"/>
                    </a:p>
                  </a:txBody>
                  <a:tcPr/>
                </a:tc>
                <a:tc>
                  <a:txBody>
                    <a:bodyPr/>
                    <a:lstStyle/>
                    <a:p>
                      <a:r>
                        <a:rPr lang="en-US" dirty="0" smtClean="0"/>
                        <a:t>Not</a:t>
                      </a:r>
                      <a:r>
                        <a:rPr lang="en-US" baseline="0" dirty="0" smtClean="0"/>
                        <a:t> null</a:t>
                      </a:r>
                      <a:endParaRPr lang="en-US" dirty="0"/>
                    </a:p>
                  </a:txBody>
                  <a:tcPr/>
                </a:tc>
                <a:tc>
                  <a:txBody>
                    <a:bodyPr/>
                    <a:lstStyle/>
                    <a:p>
                      <a:r>
                        <a:rPr lang="en-US" dirty="0" smtClean="0"/>
                        <a:t>Description of the order</a:t>
                      </a:r>
                      <a:endParaRPr lang="en-US" dirty="0"/>
                    </a:p>
                  </a:txBody>
                  <a:tcPr/>
                </a:tc>
              </a:tr>
            </a:tbl>
          </a:graphicData>
        </a:graphic>
      </p:graphicFrame>
      <p:sp>
        <p:nvSpPr>
          <p:cNvPr id="4" name="TextBox 3"/>
          <p:cNvSpPr txBox="1"/>
          <p:nvPr/>
        </p:nvSpPr>
        <p:spPr>
          <a:xfrm>
            <a:off x="493295" y="180474"/>
            <a:ext cx="3092116" cy="369332"/>
          </a:xfrm>
          <a:prstGeom prst="rect">
            <a:avLst/>
          </a:prstGeom>
          <a:noFill/>
        </p:spPr>
        <p:txBody>
          <a:bodyPr wrap="square" rtlCol="0">
            <a:spAutoFit/>
          </a:bodyPr>
          <a:lstStyle/>
          <a:p>
            <a:r>
              <a:rPr lang="en-US" u="sng" dirty="0" smtClean="0">
                <a:solidFill>
                  <a:schemeClr val="accent2"/>
                </a:solidFill>
              </a:rPr>
              <a:t>Order details</a:t>
            </a:r>
            <a:endParaRPr lang="en-US" u="sng" dirty="0">
              <a:solidFill>
                <a:schemeClr val="accen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25643" y="457201"/>
            <a:ext cx="3332748" cy="369332"/>
          </a:xfrm>
          <a:prstGeom prst="rect">
            <a:avLst/>
          </a:prstGeom>
          <a:noFill/>
        </p:spPr>
        <p:txBody>
          <a:bodyPr wrap="square" rtlCol="0">
            <a:spAutoFit/>
          </a:bodyPr>
          <a:lstStyle/>
          <a:p>
            <a:r>
              <a:rPr lang="en-US" u="sng" dirty="0" smtClean="0">
                <a:solidFill>
                  <a:schemeClr val="accent2"/>
                </a:solidFill>
              </a:rPr>
              <a:t>Service details</a:t>
            </a:r>
            <a:endParaRPr lang="en-US" u="sng" dirty="0">
              <a:solidFill>
                <a:schemeClr val="accent2"/>
              </a:solidFill>
            </a:endParaRPr>
          </a:p>
        </p:txBody>
      </p:sp>
      <p:graphicFrame>
        <p:nvGraphicFramePr>
          <p:cNvPr id="3" name="Table 2"/>
          <p:cNvGraphicFramePr>
            <a:graphicFrameLocks noGrp="1"/>
          </p:cNvGraphicFramePr>
          <p:nvPr/>
        </p:nvGraphicFramePr>
        <p:xfrm>
          <a:off x="433136" y="1407695"/>
          <a:ext cx="9131970" cy="3140244"/>
        </p:xfrm>
        <a:graphic>
          <a:graphicData uri="http://schemas.openxmlformats.org/drawingml/2006/table">
            <a:tbl>
              <a:tblPr firstRow="1" bandRow="1">
                <a:tableStyleId>{5940675A-B579-460E-94D1-54222C63F5DA}</a:tableStyleId>
              </a:tblPr>
              <a:tblGrid>
                <a:gridCol w="1826394"/>
                <a:gridCol w="1826394"/>
                <a:gridCol w="1826394"/>
                <a:gridCol w="1826394"/>
                <a:gridCol w="1826394"/>
              </a:tblGrid>
              <a:tr h="741948">
                <a:tc>
                  <a:txBody>
                    <a:bodyPr/>
                    <a:lstStyle/>
                    <a:p>
                      <a:r>
                        <a:rPr lang="en-IN" sz="2200" b="1" dirty="0"/>
                        <a:t>Field name</a:t>
                      </a:r>
                      <a:r>
                        <a:rPr lang="en-IN" sz="2200" b="1" baseline="0" dirty="0"/>
                        <a:t> </a:t>
                      </a:r>
                      <a:endParaRPr lang="en-IN" sz="2200" b="1" dirty="0"/>
                    </a:p>
                  </a:txBody>
                  <a:tcPr marL="116586" marR="116586" marT="54864" marB="54864"/>
                </a:tc>
                <a:tc>
                  <a:txBody>
                    <a:bodyPr/>
                    <a:lstStyle/>
                    <a:p>
                      <a:r>
                        <a:rPr lang="en-IN" sz="2200" b="1" dirty="0"/>
                        <a:t>Datatype</a:t>
                      </a:r>
                    </a:p>
                  </a:txBody>
                  <a:tcPr marL="116586" marR="116586" marT="54864" marB="54864"/>
                </a:tc>
                <a:tc>
                  <a:txBody>
                    <a:bodyPr/>
                    <a:lstStyle/>
                    <a:p>
                      <a:r>
                        <a:rPr lang="en-IN" sz="2200" b="1" dirty="0"/>
                        <a:t>Field size </a:t>
                      </a:r>
                    </a:p>
                  </a:txBody>
                  <a:tcPr marL="116586" marR="116586" marT="54864" marB="54864"/>
                </a:tc>
                <a:tc>
                  <a:txBody>
                    <a:bodyPr/>
                    <a:lstStyle/>
                    <a:p>
                      <a:r>
                        <a:rPr lang="en-IN" sz="2200" b="1" dirty="0"/>
                        <a:t>Constraint</a:t>
                      </a:r>
                    </a:p>
                  </a:txBody>
                  <a:tcPr marL="116586" marR="116586" marT="54864" marB="54864"/>
                </a:tc>
                <a:tc>
                  <a:txBody>
                    <a:bodyPr/>
                    <a:lstStyle/>
                    <a:p>
                      <a:r>
                        <a:rPr lang="en-IN" sz="2200" b="1" dirty="0"/>
                        <a:t>Description</a:t>
                      </a:r>
                    </a:p>
                  </a:txBody>
                  <a:tcPr marL="116586" marR="116586" marT="54864" marB="54864"/>
                </a:tc>
              </a:tr>
              <a:tr h="741948">
                <a:tc>
                  <a:txBody>
                    <a:bodyPr/>
                    <a:lstStyle/>
                    <a:p>
                      <a:r>
                        <a:rPr lang="en-US" dirty="0" err="1" smtClean="0"/>
                        <a:t>Service_id</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Int</a:t>
                      </a:r>
                      <a:endParaRPr lang="en-US" dirty="0" smtClean="0"/>
                    </a:p>
                    <a:p>
                      <a:endParaRPr lang="en-US" dirty="0"/>
                    </a:p>
                  </a:txBody>
                  <a:tcPr/>
                </a:tc>
                <a:tc>
                  <a:txBody>
                    <a:bodyPr/>
                    <a:lstStyle/>
                    <a:p>
                      <a:r>
                        <a:rPr lang="en-US" dirty="0" smtClean="0"/>
                        <a:t>10</a:t>
                      </a:r>
                      <a:endParaRPr lang="en-US" dirty="0"/>
                    </a:p>
                  </a:txBody>
                  <a:tcPr/>
                </a:tc>
                <a:tc>
                  <a:txBody>
                    <a:bodyPr/>
                    <a:lstStyle/>
                    <a:p>
                      <a:r>
                        <a:rPr lang="en-US" dirty="0" smtClean="0"/>
                        <a:t>Primary</a:t>
                      </a:r>
                      <a:r>
                        <a:rPr lang="en-US" baseline="0" dirty="0" smtClean="0"/>
                        <a:t> key</a:t>
                      </a:r>
                      <a:endParaRPr lang="en-US" dirty="0"/>
                    </a:p>
                  </a:txBody>
                  <a:tcPr/>
                </a:tc>
                <a:tc>
                  <a:txBody>
                    <a:bodyPr/>
                    <a:lstStyle/>
                    <a:p>
                      <a:r>
                        <a:rPr lang="en-US" dirty="0" smtClean="0"/>
                        <a:t>Id of the service</a:t>
                      </a:r>
                      <a:endParaRPr lang="en-US" dirty="0"/>
                    </a:p>
                  </a:txBody>
                  <a:tcPr/>
                </a:tc>
              </a:tr>
              <a:tr h="741948">
                <a:tc>
                  <a:txBody>
                    <a:bodyPr/>
                    <a:lstStyle/>
                    <a:p>
                      <a:r>
                        <a:rPr lang="en-US" dirty="0" err="1" smtClean="0"/>
                        <a:t>Service_desc</a:t>
                      </a:r>
                      <a:endParaRPr lang="en-US" dirty="0"/>
                    </a:p>
                  </a:txBody>
                  <a:tcPr/>
                </a:tc>
                <a:tc>
                  <a:txBody>
                    <a:bodyPr/>
                    <a:lstStyle/>
                    <a:p>
                      <a:r>
                        <a:rPr lang="en-US" dirty="0" err="1" smtClean="0"/>
                        <a:t>Varchar</a:t>
                      </a:r>
                      <a:endParaRPr lang="en-US" dirty="0"/>
                    </a:p>
                  </a:txBody>
                  <a:tcPr/>
                </a:tc>
                <a:tc>
                  <a:txBody>
                    <a:bodyPr/>
                    <a:lstStyle/>
                    <a:p>
                      <a:r>
                        <a:rPr lang="en-US" dirty="0" smtClean="0"/>
                        <a:t>50</a:t>
                      </a:r>
                      <a:endParaRPr lang="en-US" dirty="0"/>
                    </a:p>
                  </a:txBody>
                  <a:tcPr/>
                </a:tc>
                <a:tc>
                  <a:txBody>
                    <a:bodyPr/>
                    <a:lstStyle/>
                    <a:p>
                      <a:r>
                        <a:rPr lang="en-US" dirty="0" smtClean="0"/>
                        <a:t>Not</a:t>
                      </a:r>
                      <a:r>
                        <a:rPr lang="en-US" baseline="0" dirty="0" smtClean="0"/>
                        <a:t> null</a:t>
                      </a:r>
                      <a:endParaRPr lang="en-US" dirty="0"/>
                    </a:p>
                  </a:txBody>
                  <a:tcPr/>
                </a:tc>
                <a:tc>
                  <a:txBody>
                    <a:bodyPr/>
                    <a:lstStyle/>
                    <a:p>
                      <a:r>
                        <a:rPr lang="en-US" dirty="0" smtClean="0"/>
                        <a:t>Description of the service</a:t>
                      </a:r>
                      <a:endParaRPr lang="en-US" dirty="0"/>
                    </a:p>
                  </a:txBody>
                  <a:tcPr/>
                </a:tc>
              </a:tr>
              <a:tr h="741948">
                <a:tc>
                  <a:txBody>
                    <a:bodyPr/>
                    <a:lstStyle/>
                    <a:p>
                      <a:r>
                        <a:rPr lang="en-US" dirty="0" err="1" smtClean="0"/>
                        <a:t>Service_charge</a:t>
                      </a:r>
                      <a:endParaRPr lang="en-US" dirty="0"/>
                    </a:p>
                  </a:txBody>
                  <a:tcPr/>
                </a:tc>
                <a:tc>
                  <a:txBody>
                    <a:bodyPr/>
                    <a:lstStyle/>
                    <a:p>
                      <a:r>
                        <a:rPr lang="en-US" dirty="0" err="1" smtClean="0"/>
                        <a:t>Int</a:t>
                      </a:r>
                      <a:endParaRPr lang="en-US" dirty="0"/>
                    </a:p>
                  </a:txBody>
                  <a:tcPr/>
                </a:tc>
                <a:tc>
                  <a:txBody>
                    <a:bodyPr/>
                    <a:lstStyle/>
                    <a:p>
                      <a:r>
                        <a:rPr lang="en-US" dirty="0" smtClean="0"/>
                        <a:t>10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Not</a:t>
                      </a:r>
                      <a:r>
                        <a:rPr lang="en-US" baseline="0" dirty="0" smtClean="0"/>
                        <a:t> null</a:t>
                      </a:r>
                      <a:endParaRPr lang="en-US" dirty="0" smtClean="0"/>
                    </a:p>
                    <a:p>
                      <a:endParaRPr lang="en-US" dirty="0"/>
                    </a:p>
                  </a:txBody>
                  <a:tcPr/>
                </a:tc>
                <a:tc>
                  <a:txBody>
                    <a:bodyPr/>
                    <a:lstStyle/>
                    <a:p>
                      <a:r>
                        <a:rPr lang="en-US" dirty="0" smtClean="0"/>
                        <a:t>Amount to be </a:t>
                      </a:r>
                      <a:r>
                        <a:rPr lang="en-US" dirty="0" err="1" smtClean="0"/>
                        <a:t>payed</a:t>
                      </a:r>
                      <a:r>
                        <a:rPr lang="en-US" dirty="0" smtClean="0"/>
                        <a:t> for the service</a:t>
                      </a:r>
                      <a:endParaRPr lang="en-US" dirty="0"/>
                    </a:p>
                  </a:txBody>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613611" y="1297500"/>
          <a:ext cx="7796463" cy="4163873"/>
        </p:xfrm>
        <a:graphic>
          <a:graphicData uri="http://schemas.openxmlformats.org/drawingml/2006/table">
            <a:tbl>
              <a:tblPr firstRow="1" bandRow="1">
                <a:tableStyleId>{5940675A-B579-460E-94D1-54222C63F5DA}</a:tableStyleId>
              </a:tblPr>
              <a:tblGrid>
                <a:gridCol w="1744792"/>
                <a:gridCol w="1373793"/>
                <a:gridCol w="1559293"/>
                <a:gridCol w="1191670"/>
                <a:gridCol w="1926915"/>
              </a:tblGrid>
              <a:tr h="721639">
                <a:tc>
                  <a:txBody>
                    <a:bodyPr/>
                    <a:lstStyle/>
                    <a:p>
                      <a:r>
                        <a:rPr lang="en-IN" sz="2200" b="1" dirty="0"/>
                        <a:t>Field name</a:t>
                      </a:r>
                      <a:r>
                        <a:rPr lang="en-IN" sz="2200" b="1" baseline="0" dirty="0"/>
                        <a:t> </a:t>
                      </a:r>
                      <a:endParaRPr lang="en-IN" sz="2200" b="1" dirty="0"/>
                    </a:p>
                  </a:txBody>
                  <a:tcPr marL="116586" marR="116586" marT="54864" marB="54864"/>
                </a:tc>
                <a:tc>
                  <a:txBody>
                    <a:bodyPr/>
                    <a:lstStyle/>
                    <a:p>
                      <a:r>
                        <a:rPr lang="en-IN" sz="2200" b="1" dirty="0"/>
                        <a:t>Datatype</a:t>
                      </a:r>
                    </a:p>
                  </a:txBody>
                  <a:tcPr marL="116586" marR="116586" marT="54864" marB="54864"/>
                </a:tc>
                <a:tc>
                  <a:txBody>
                    <a:bodyPr/>
                    <a:lstStyle/>
                    <a:p>
                      <a:r>
                        <a:rPr lang="en-IN" sz="2200" b="1" dirty="0"/>
                        <a:t>Field size </a:t>
                      </a:r>
                    </a:p>
                  </a:txBody>
                  <a:tcPr marL="116586" marR="116586" marT="54864" marB="54864"/>
                </a:tc>
                <a:tc>
                  <a:txBody>
                    <a:bodyPr/>
                    <a:lstStyle/>
                    <a:p>
                      <a:r>
                        <a:rPr lang="en-IN" sz="2200" b="1" dirty="0"/>
                        <a:t>Constraint</a:t>
                      </a:r>
                    </a:p>
                  </a:txBody>
                  <a:tcPr marL="116586" marR="116586" marT="54864" marB="54864"/>
                </a:tc>
                <a:tc>
                  <a:txBody>
                    <a:bodyPr/>
                    <a:lstStyle/>
                    <a:p>
                      <a:r>
                        <a:rPr lang="en-IN" sz="2200" b="1" dirty="0"/>
                        <a:t>Description</a:t>
                      </a:r>
                    </a:p>
                  </a:txBody>
                  <a:tcPr marL="116586" marR="116586" marT="54864" marB="54864"/>
                </a:tc>
              </a:tr>
              <a:tr h="591970">
                <a:tc>
                  <a:txBody>
                    <a:bodyPr/>
                    <a:lstStyle/>
                    <a:p>
                      <a:r>
                        <a:rPr lang="en-US" dirty="0" err="1" smtClean="0"/>
                        <a:t>Order_id</a:t>
                      </a:r>
                      <a:r>
                        <a:rPr lang="en-US" dirty="0" smtClean="0"/>
                        <a:t>/</a:t>
                      </a:r>
                      <a:r>
                        <a:rPr lang="en-US" dirty="0" err="1" smtClean="0"/>
                        <a:t>Service_id</a:t>
                      </a:r>
                      <a:endParaRPr lang="en-US" dirty="0"/>
                    </a:p>
                  </a:txBody>
                  <a:tcPr/>
                </a:tc>
                <a:tc>
                  <a:txBody>
                    <a:bodyPr/>
                    <a:lstStyle/>
                    <a:p>
                      <a:r>
                        <a:rPr lang="en-US" dirty="0" err="1" smtClean="0"/>
                        <a:t>Int</a:t>
                      </a:r>
                      <a:endParaRPr lang="en-US" dirty="0"/>
                    </a:p>
                  </a:txBody>
                  <a:tcPr/>
                </a:tc>
                <a:tc>
                  <a:txBody>
                    <a:bodyPr/>
                    <a:lstStyle/>
                    <a:p>
                      <a:r>
                        <a:rPr lang="en-US" dirty="0" smtClean="0"/>
                        <a:t>10</a:t>
                      </a:r>
                      <a:endParaRPr lang="en-US" dirty="0"/>
                    </a:p>
                  </a:txBody>
                  <a:tcPr/>
                </a:tc>
                <a:tc>
                  <a:txBody>
                    <a:bodyPr/>
                    <a:lstStyle/>
                    <a:p>
                      <a:r>
                        <a:rPr lang="en-US" dirty="0" smtClean="0"/>
                        <a:t>Foreign key</a:t>
                      </a:r>
                      <a:endParaRPr lang="en-US" dirty="0"/>
                    </a:p>
                  </a:txBody>
                  <a:tcPr/>
                </a:tc>
                <a:tc>
                  <a:txBody>
                    <a:bodyPr/>
                    <a:lstStyle/>
                    <a:p>
                      <a:r>
                        <a:rPr lang="en-US" dirty="0" smtClean="0"/>
                        <a:t>The id of the order</a:t>
                      </a:r>
                      <a:endParaRPr lang="en-US" dirty="0"/>
                    </a:p>
                  </a:txBody>
                  <a:tcPr/>
                </a:tc>
              </a:tr>
              <a:tr h="591970">
                <a:tc>
                  <a:txBody>
                    <a:bodyPr/>
                    <a:lstStyle/>
                    <a:p>
                      <a:r>
                        <a:rPr lang="en-US" dirty="0" err="1" smtClean="0"/>
                        <a:t>Cust_name</a:t>
                      </a:r>
                      <a:endParaRPr lang="en-US" dirty="0"/>
                    </a:p>
                  </a:txBody>
                  <a:tcPr/>
                </a:tc>
                <a:tc>
                  <a:txBody>
                    <a:bodyPr/>
                    <a:lstStyle/>
                    <a:p>
                      <a:r>
                        <a:rPr lang="en-US" dirty="0" err="1" smtClean="0"/>
                        <a:t>Varchar</a:t>
                      </a:r>
                      <a:endParaRPr lang="en-US" dirty="0"/>
                    </a:p>
                  </a:txBody>
                  <a:tcPr/>
                </a:tc>
                <a:tc>
                  <a:txBody>
                    <a:bodyPr/>
                    <a:lstStyle/>
                    <a:p>
                      <a:r>
                        <a:rPr lang="en-US" dirty="0" smtClean="0"/>
                        <a:t>10</a:t>
                      </a:r>
                      <a:endParaRPr lang="en-US" dirty="0"/>
                    </a:p>
                  </a:txBody>
                  <a:tcPr/>
                </a:tc>
                <a:tc>
                  <a:txBody>
                    <a:bodyPr/>
                    <a:lstStyle/>
                    <a:p>
                      <a:r>
                        <a:rPr lang="en-US" dirty="0" smtClean="0"/>
                        <a:t>Foreign</a:t>
                      </a:r>
                      <a:r>
                        <a:rPr lang="en-US" baseline="0" dirty="0" smtClean="0"/>
                        <a:t> key</a:t>
                      </a:r>
                      <a:endParaRPr lang="en-US" dirty="0"/>
                    </a:p>
                  </a:txBody>
                  <a:tcPr/>
                </a:tc>
                <a:tc>
                  <a:txBody>
                    <a:bodyPr/>
                    <a:lstStyle/>
                    <a:p>
                      <a:r>
                        <a:rPr lang="en-US" dirty="0" smtClean="0"/>
                        <a:t>Name of the customer</a:t>
                      </a:r>
                      <a:endParaRPr lang="en-US" dirty="0"/>
                    </a:p>
                  </a:txBody>
                  <a:tcPr/>
                </a:tc>
              </a:tr>
              <a:tr h="845672">
                <a:tc>
                  <a:txBody>
                    <a:bodyPr/>
                    <a:lstStyle/>
                    <a:p>
                      <a:r>
                        <a:rPr lang="en-US" dirty="0" smtClean="0"/>
                        <a:t>Amount</a:t>
                      </a:r>
                      <a:endParaRPr lang="en-US" dirty="0"/>
                    </a:p>
                  </a:txBody>
                  <a:tcPr/>
                </a:tc>
                <a:tc>
                  <a:txBody>
                    <a:bodyPr/>
                    <a:lstStyle/>
                    <a:p>
                      <a:r>
                        <a:rPr lang="en-US" dirty="0" err="1" smtClean="0"/>
                        <a:t>Int</a:t>
                      </a:r>
                      <a:endParaRPr lang="en-US" dirty="0"/>
                    </a:p>
                  </a:txBody>
                  <a:tcPr/>
                </a:tc>
                <a:tc>
                  <a:txBody>
                    <a:bodyPr/>
                    <a:lstStyle/>
                    <a:p>
                      <a:r>
                        <a:rPr lang="en-US" dirty="0" smtClean="0"/>
                        <a:t>20</a:t>
                      </a:r>
                      <a:endParaRPr lang="en-US" dirty="0"/>
                    </a:p>
                  </a:txBody>
                  <a:tcPr/>
                </a:tc>
                <a:tc>
                  <a:txBody>
                    <a:bodyPr/>
                    <a:lstStyle/>
                    <a:p>
                      <a:r>
                        <a:rPr lang="en-US" dirty="0" smtClean="0"/>
                        <a:t>Not null</a:t>
                      </a:r>
                      <a:endParaRPr lang="en-US" dirty="0"/>
                    </a:p>
                  </a:txBody>
                  <a:tcPr/>
                </a:tc>
                <a:tc>
                  <a:txBody>
                    <a:bodyPr/>
                    <a:lstStyle/>
                    <a:p>
                      <a:r>
                        <a:rPr lang="en-US" dirty="0" smtClean="0"/>
                        <a:t>Amount to be</a:t>
                      </a:r>
                      <a:r>
                        <a:rPr lang="en-US" baseline="0" dirty="0" smtClean="0"/>
                        <a:t> </a:t>
                      </a:r>
                      <a:r>
                        <a:rPr lang="en-US" baseline="0" dirty="0" err="1" smtClean="0"/>
                        <a:t>payed</a:t>
                      </a:r>
                      <a:r>
                        <a:rPr lang="en-US" baseline="0" dirty="0" smtClean="0"/>
                        <a:t> by the customer</a:t>
                      </a:r>
                      <a:endParaRPr lang="en-US" dirty="0"/>
                    </a:p>
                  </a:txBody>
                  <a:tcPr/>
                </a:tc>
              </a:tr>
              <a:tr h="548945">
                <a:tc>
                  <a:txBody>
                    <a:bodyPr/>
                    <a:lstStyle/>
                    <a:p>
                      <a:r>
                        <a:rPr lang="en-US" dirty="0" smtClean="0"/>
                        <a:t>Mode of</a:t>
                      </a:r>
                      <a:r>
                        <a:rPr lang="en-US" baseline="0" dirty="0" smtClean="0"/>
                        <a:t> pay</a:t>
                      </a:r>
                      <a:endParaRPr lang="en-US" dirty="0"/>
                    </a:p>
                  </a:txBody>
                  <a:tcPr/>
                </a:tc>
                <a:tc>
                  <a:txBody>
                    <a:bodyPr/>
                    <a:lstStyle/>
                    <a:p>
                      <a:r>
                        <a:rPr lang="en-US" dirty="0" err="1" smtClean="0"/>
                        <a:t>Varchar</a:t>
                      </a:r>
                      <a:endParaRPr lang="en-US" dirty="0"/>
                    </a:p>
                  </a:txBody>
                  <a:tcPr/>
                </a:tc>
                <a:tc>
                  <a:txBody>
                    <a:bodyPr/>
                    <a:lstStyle/>
                    <a:p>
                      <a:r>
                        <a:rPr lang="en-US" dirty="0" smtClean="0"/>
                        <a:t>10</a:t>
                      </a:r>
                      <a:endParaRPr lang="en-US" dirty="0"/>
                    </a:p>
                  </a:txBody>
                  <a:tcPr/>
                </a:tc>
                <a:tc>
                  <a:txBody>
                    <a:bodyPr/>
                    <a:lstStyle/>
                    <a:p>
                      <a:r>
                        <a:rPr lang="en-US" dirty="0" smtClean="0"/>
                        <a:t>Not</a:t>
                      </a:r>
                      <a:r>
                        <a:rPr lang="en-US" baseline="0" dirty="0" smtClean="0"/>
                        <a:t> null</a:t>
                      </a:r>
                      <a:endParaRPr lang="en-US" dirty="0"/>
                    </a:p>
                  </a:txBody>
                  <a:tcPr/>
                </a:tc>
                <a:tc>
                  <a:txBody>
                    <a:bodyPr/>
                    <a:lstStyle/>
                    <a:p>
                      <a:r>
                        <a:rPr lang="en-US" dirty="0" smtClean="0"/>
                        <a:t>Mode of</a:t>
                      </a:r>
                      <a:r>
                        <a:rPr lang="en-US" baseline="0" dirty="0" smtClean="0"/>
                        <a:t> payment</a:t>
                      </a:r>
                      <a:endParaRPr lang="en-US" dirty="0"/>
                    </a:p>
                  </a:txBody>
                  <a:tcPr/>
                </a:tc>
              </a:tr>
              <a:tr h="548945">
                <a:tc>
                  <a:txBody>
                    <a:bodyPr/>
                    <a:lstStyle/>
                    <a:p>
                      <a:r>
                        <a:rPr lang="en-US" dirty="0" smtClean="0"/>
                        <a:t>Date</a:t>
                      </a:r>
                      <a:endParaRPr lang="en-US" dirty="0"/>
                    </a:p>
                  </a:txBody>
                  <a:tcPr/>
                </a:tc>
                <a:tc>
                  <a:txBody>
                    <a:bodyPr/>
                    <a:lstStyle/>
                    <a:p>
                      <a:r>
                        <a:rPr lang="en-US" dirty="0" smtClean="0"/>
                        <a:t>date</a:t>
                      </a:r>
                      <a:endParaRPr lang="en-US" dirty="0"/>
                    </a:p>
                  </a:txBody>
                  <a:tcPr/>
                </a:tc>
                <a:tc>
                  <a:txBody>
                    <a:bodyPr/>
                    <a:lstStyle/>
                    <a:p>
                      <a:r>
                        <a:rPr lang="en-US" dirty="0" smtClean="0"/>
                        <a:t>10</a:t>
                      </a:r>
                      <a:endParaRPr lang="en-US" dirty="0"/>
                    </a:p>
                  </a:txBody>
                  <a:tcPr/>
                </a:tc>
                <a:tc>
                  <a:txBody>
                    <a:bodyPr/>
                    <a:lstStyle/>
                    <a:p>
                      <a:r>
                        <a:rPr lang="en-US" dirty="0" smtClean="0"/>
                        <a:t>Not null</a:t>
                      </a:r>
                      <a:endParaRPr lang="en-US" dirty="0"/>
                    </a:p>
                  </a:txBody>
                  <a:tcPr/>
                </a:tc>
                <a:tc>
                  <a:txBody>
                    <a:bodyPr/>
                    <a:lstStyle/>
                    <a:p>
                      <a:r>
                        <a:rPr lang="en-US" dirty="0" smtClean="0"/>
                        <a:t>Date of payment</a:t>
                      </a:r>
                      <a:endParaRPr lang="en-US" dirty="0"/>
                    </a:p>
                  </a:txBody>
                  <a:tcPr/>
                </a:tc>
              </a:tr>
            </a:tbl>
          </a:graphicData>
        </a:graphic>
      </p:graphicFrame>
      <p:sp>
        <p:nvSpPr>
          <p:cNvPr id="3" name="TextBox 2"/>
          <p:cNvSpPr txBox="1"/>
          <p:nvPr/>
        </p:nvSpPr>
        <p:spPr>
          <a:xfrm>
            <a:off x="577516" y="324853"/>
            <a:ext cx="3838073" cy="369332"/>
          </a:xfrm>
          <a:prstGeom prst="rect">
            <a:avLst/>
          </a:prstGeom>
          <a:noFill/>
        </p:spPr>
        <p:txBody>
          <a:bodyPr wrap="square" rtlCol="0">
            <a:spAutoFit/>
          </a:bodyPr>
          <a:lstStyle/>
          <a:p>
            <a:r>
              <a:rPr lang="en-US" u="sng" dirty="0" smtClean="0">
                <a:solidFill>
                  <a:schemeClr val="accent2"/>
                </a:solidFill>
              </a:rPr>
              <a:t>Payment details</a:t>
            </a:r>
            <a:endParaRPr lang="en-US" u="sng" dirty="0">
              <a:solidFill>
                <a:schemeClr val="accen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2506" y="192505"/>
            <a:ext cx="6003757" cy="646331"/>
          </a:xfrm>
          <a:prstGeom prst="rect">
            <a:avLst/>
          </a:prstGeom>
          <a:noFill/>
        </p:spPr>
        <p:txBody>
          <a:bodyPr wrap="square" rtlCol="0">
            <a:spAutoFit/>
          </a:bodyPr>
          <a:lstStyle/>
          <a:p>
            <a:r>
              <a:rPr lang="en-US" sz="3600" u="sng" dirty="0" smtClean="0">
                <a:solidFill>
                  <a:schemeClr val="accent1"/>
                </a:solidFill>
              </a:rPr>
              <a:t>CONFIRMATION LETTER</a:t>
            </a:r>
            <a:endParaRPr lang="en-US" sz="3600" u="sng" dirty="0">
              <a:solidFill>
                <a:schemeClr val="accent1"/>
              </a:solidFill>
            </a:endParaRPr>
          </a:p>
        </p:txBody>
      </p:sp>
      <p:pic>
        <p:nvPicPr>
          <p:cNvPr id="4" name="Picture 3" descr="bandicam 2021-02-07 15-15-30-048.jpg"/>
          <p:cNvPicPr>
            <a:picLocks noChangeAspect="1"/>
          </p:cNvPicPr>
          <p:nvPr/>
        </p:nvPicPr>
        <p:blipFill>
          <a:blip r:embed="rId2">
            <a:lum bright="-10000"/>
          </a:blip>
          <a:srcRect l="24276" t="16580" r="42460"/>
          <a:stretch>
            <a:fillRect/>
          </a:stretch>
        </p:blipFill>
        <p:spPr>
          <a:xfrm>
            <a:off x="3224463" y="842211"/>
            <a:ext cx="4848726" cy="6015789"/>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672431" y="1335502"/>
          <a:ext cx="8964865" cy="3308685"/>
        </p:xfrm>
        <a:graphic>
          <a:graphicData uri="http://schemas.openxmlformats.org/drawingml/2006/table">
            <a:tbl>
              <a:tblPr firstRow="1" bandRow="1">
                <a:tableStyleId>{5940675A-B579-460E-94D1-54222C63F5DA}</a:tableStyleId>
              </a:tblPr>
              <a:tblGrid>
                <a:gridCol w="2275306"/>
                <a:gridCol w="1528010"/>
                <a:gridCol w="1575603"/>
                <a:gridCol w="1792973"/>
                <a:gridCol w="1792973"/>
              </a:tblGrid>
              <a:tr h="661737">
                <a:tc>
                  <a:txBody>
                    <a:bodyPr/>
                    <a:lstStyle/>
                    <a:p>
                      <a:r>
                        <a:rPr lang="en-IN" sz="2200" b="1" dirty="0"/>
                        <a:t>Field name</a:t>
                      </a:r>
                      <a:r>
                        <a:rPr lang="en-IN" sz="2200" b="1" baseline="0" dirty="0"/>
                        <a:t> </a:t>
                      </a:r>
                      <a:endParaRPr lang="en-IN" sz="2200" b="1" dirty="0"/>
                    </a:p>
                  </a:txBody>
                  <a:tcPr marL="116586" marR="116586" marT="54864" marB="54864"/>
                </a:tc>
                <a:tc>
                  <a:txBody>
                    <a:bodyPr/>
                    <a:lstStyle/>
                    <a:p>
                      <a:r>
                        <a:rPr lang="en-IN" sz="2200" b="1" dirty="0"/>
                        <a:t>Datatype</a:t>
                      </a:r>
                    </a:p>
                  </a:txBody>
                  <a:tcPr marL="116586" marR="116586" marT="54864" marB="54864"/>
                </a:tc>
                <a:tc>
                  <a:txBody>
                    <a:bodyPr/>
                    <a:lstStyle/>
                    <a:p>
                      <a:r>
                        <a:rPr lang="en-IN" sz="2200" b="1" dirty="0"/>
                        <a:t>Field size </a:t>
                      </a:r>
                    </a:p>
                  </a:txBody>
                  <a:tcPr marL="116586" marR="116586" marT="54864" marB="54864"/>
                </a:tc>
                <a:tc>
                  <a:txBody>
                    <a:bodyPr/>
                    <a:lstStyle/>
                    <a:p>
                      <a:r>
                        <a:rPr lang="en-IN" sz="2200" b="1" dirty="0"/>
                        <a:t>Constraint</a:t>
                      </a:r>
                    </a:p>
                  </a:txBody>
                  <a:tcPr marL="116586" marR="116586" marT="54864" marB="54864"/>
                </a:tc>
                <a:tc>
                  <a:txBody>
                    <a:bodyPr/>
                    <a:lstStyle/>
                    <a:p>
                      <a:r>
                        <a:rPr lang="en-IN" sz="2200" b="1" dirty="0"/>
                        <a:t>Description</a:t>
                      </a:r>
                    </a:p>
                  </a:txBody>
                  <a:tcPr marL="116586" marR="116586" marT="54864" marB="54864"/>
                </a:tc>
              </a:tr>
              <a:tr h="661737">
                <a:tc>
                  <a:txBody>
                    <a:bodyPr/>
                    <a:lstStyle/>
                    <a:p>
                      <a:r>
                        <a:rPr lang="en-US" dirty="0" err="1" smtClean="0"/>
                        <a:t>Order_id</a:t>
                      </a:r>
                      <a:r>
                        <a:rPr lang="en-US" dirty="0" smtClean="0"/>
                        <a:t>/</a:t>
                      </a:r>
                      <a:r>
                        <a:rPr lang="en-US" dirty="0" err="1" smtClean="0"/>
                        <a:t>Service_id</a:t>
                      </a:r>
                      <a:endParaRPr lang="en-US" dirty="0"/>
                    </a:p>
                  </a:txBody>
                  <a:tcPr/>
                </a:tc>
                <a:tc>
                  <a:txBody>
                    <a:bodyPr/>
                    <a:lstStyle/>
                    <a:p>
                      <a:r>
                        <a:rPr lang="en-US" dirty="0" err="1" smtClean="0"/>
                        <a:t>Int</a:t>
                      </a:r>
                      <a:endParaRPr lang="en-US" dirty="0"/>
                    </a:p>
                  </a:txBody>
                  <a:tcPr/>
                </a:tc>
                <a:tc>
                  <a:txBody>
                    <a:bodyPr/>
                    <a:lstStyle/>
                    <a:p>
                      <a:r>
                        <a:rPr lang="en-US" dirty="0" smtClean="0"/>
                        <a:t>10</a:t>
                      </a:r>
                      <a:endParaRPr lang="en-US" dirty="0"/>
                    </a:p>
                  </a:txBody>
                  <a:tcPr/>
                </a:tc>
                <a:tc>
                  <a:txBody>
                    <a:bodyPr/>
                    <a:lstStyle/>
                    <a:p>
                      <a:r>
                        <a:rPr lang="en-US" dirty="0" smtClean="0"/>
                        <a:t>Foreign key</a:t>
                      </a:r>
                      <a:endParaRPr lang="en-US" dirty="0"/>
                    </a:p>
                  </a:txBody>
                  <a:tcPr/>
                </a:tc>
                <a:tc>
                  <a:txBody>
                    <a:bodyPr/>
                    <a:lstStyle/>
                    <a:p>
                      <a:r>
                        <a:rPr lang="en-US" dirty="0" smtClean="0"/>
                        <a:t>The id of the order</a:t>
                      </a:r>
                      <a:endParaRPr lang="en-US" dirty="0"/>
                    </a:p>
                  </a:txBody>
                  <a:tcPr/>
                </a:tc>
              </a:tr>
              <a:tr h="661737">
                <a:tc>
                  <a:txBody>
                    <a:bodyPr/>
                    <a:lstStyle/>
                    <a:p>
                      <a:r>
                        <a:rPr lang="en-US" dirty="0" err="1" smtClean="0"/>
                        <a:t>Cust_name</a:t>
                      </a:r>
                      <a:endParaRPr lang="en-US" dirty="0"/>
                    </a:p>
                  </a:txBody>
                  <a:tcPr/>
                </a:tc>
                <a:tc>
                  <a:txBody>
                    <a:bodyPr/>
                    <a:lstStyle/>
                    <a:p>
                      <a:r>
                        <a:rPr lang="en-US" dirty="0" err="1" smtClean="0"/>
                        <a:t>Varchar</a:t>
                      </a:r>
                      <a:endParaRPr lang="en-US" dirty="0"/>
                    </a:p>
                  </a:txBody>
                  <a:tcPr/>
                </a:tc>
                <a:tc>
                  <a:txBody>
                    <a:bodyPr/>
                    <a:lstStyle/>
                    <a:p>
                      <a:r>
                        <a:rPr lang="en-US" dirty="0" smtClean="0"/>
                        <a:t>10</a:t>
                      </a:r>
                      <a:endParaRPr lang="en-US" dirty="0"/>
                    </a:p>
                  </a:txBody>
                  <a:tcPr/>
                </a:tc>
                <a:tc>
                  <a:txBody>
                    <a:bodyPr/>
                    <a:lstStyle/>
                    <a:p>
                      <a:r>
                        <a:rPr lang="en-US" dirty="0" smtClean="0"/>
                        <a:t>Foreign</a:t>
                      </a:r>
                      <a:r>
                        <a:rPr lang="en-US" baseline="0" dirty="0" smtClean="0"/>
                        <a:t> key</a:t>
                      </a:r>
                      <a:endParaRPr lang="en-US" dirty="0"/>
                    </a:p>
                  </a:txBody>
                  <a:tcPr/>
                </a:tc>
                <a:tc>
                  <a:txBody>
                    <a:bodyPr/>
                    <a:lstStyle/>
                    <a:p>
                      <a:r>
                        <a:rPr lang="en-US" dirty="0" smtClean="0"/>
                        <a:t>Name of the customer</a:t>
                      </a:r>
                      <a:endParaRPr lang="en-US" dirty="0"/>
                    </a:p>
                  </a:txBody>
                  <a:tcPr/>
                </a:tc>
              </a:tr>
              <a:tr h="661737">
                <a:tc>
                  <a:txBody>
                    <a:bodyPr/>
                    <a:lstStyle/>
                    <a:p>
                      <a:r>
                        <a:rPr lang="en-US" dirty="0" smtClean="0"/>
                        <a:t>Date</a:t>
                      </a:r>
                      <a:endParaRPr lang="en-US" dirty="0"/>
                    </a:p>
                  </a:txBody>
                  <a:tcPr/>
                </a:tc>
                <a:tc>
                  <a:txBody>
                    <a:bodyPr/>
                    <a:lstStyle/>
                    <a:p>
                      <a:r>
                        <a:rPr lang="en-US" dirty="0" smtClean="0"/>
                        <a:t>date</a:t>
                      </a:r>
                      <a:endParaRPr lang="en-US" dirty="0"/>
                    </a:p>
                  </a:txBody>
                  <a:tcPr/>
                </a:tc>
                <a:tc>
                  <a:txBody>
                    <a:bodyPr/>
                    <a:lstStyle/>
                    <a:p>
                      <a:r>
                        <a:rPr lang="en-US" dirty="0" smtClean="0"/>
                        <a:t>10</a:t>
                      </a:r>
                      <a:endParaRPr lang="en-US" dirty="0"/>
                    </a:p>
                  </a:txBody>
                  <a:tcPr/>
                </a:tc>
                <a:tc>
                  <a:txBody>
                    <a:bodyPr/>
                    <a:lstStyle/>
                    <a:p>
                      <a:r>
                        <a:rPr lang="en-US" dirty="0" smtClean="0"/>
                        <a:t>Not null</a:t>
                      </a:r>
                      <a:endParaRPr lang="en-US" dirty="0"/>
                    </a:p>
                  </a:txBody>
                  <a:tcPr/>
                </a:tc>
                <a:tc>
                  <a:txBody>
                    <a:bodyPr/>
                    <a:lstStyle/>
                    <a:p>
                      <a:r>
                        <a:rPr lang="en-US" dirty="0" smtClean="0"/>
                        <a:t>Date of payment</a:t>
                      </a:r>
                      <a:endParaRPr lang="en-US" dirty="0"/>
                    </a:p>
                  </a:txBody>
                  <a:tcPr/>
                </a:tc>
              </a:tr>
              <a:tr h="661737">
                <a:tc>
                  <a:txBody>
                    <a:bodyPr/>
                    <a:lstStyle/>
                    <a:p>
                      <a:r>
                        <a:rPr lang="en-US" dirty="0" smtClean="0"/>
                        <a:t>Refund</a:t>
                      </a:r>
                    </a:p>
                    <a:p>
                      <a:r>
                        <a:rPr lang="en-US" dirty="0" smtClean="0"/>
                        <a:t>Amount</a:t>
                      </a:r>
                      <a:endParaRPr lang="en-US" dirty="0"/>
                    </a:p>
                  </a:txBody>
                  <a:tcPr/>
                </a:tc>
                <a:tc>
                  <a:txBody>
                    <a:bodyPr/>
                    <a:lstStyle/>
                    <a:p>
                      <a:r>
                        <a:rPr lang="en-US" dirty="0" err="1" smtClean="0"/>
                        <a:t>Int</a:t>
                      </a:r>
                      <a:endParaRPr lang="en-US" dirty="0"/>
                    </a:p>
                  </a:txBody>
                  <a:tcPr/>
                </a:tc>
                <a:tc>
                  <a:txBody>
                    <a:bodyPr/>
                    <a:lstStyle/>
                    <a:p>
                      <a:r>
                        <a:rPr lang="en-US" dirty="0" smtClean="0"/>
                        <a:t>20</a:t>
                      </a:r>
                      <a:endParaRPr lang="en-US" dirty="0"/>
                    </a:p>
                  </a:txBody>
                  <a:tcPr/>
                </a:tc>
                <a:tc>
                  <a:txBody>
                    <a:bodyPr/>
                    <a:lstStyle/>
                    <a:p>
                      <a:r>
                        <a:rPr lang="en-US" dirty="0" smtClean="0"/>
                        <a:t>Not null</a:t>
                      </a:r>
                      <a:endParaRPr lang="en-US" dirty="0"/>
                    </a:p>
                  </a:txBody>
                  <a:tcPr/>
                </a:tc>
                <a:tc>
                  <a:txBody>
                    <a:bodyPr/>
                    <a:lstStyle/>
                    <a:p>
                      <a:r>
                        <a:rPr lang="en-US" dirty="0" smtClean="0"/>
                        <a:t>Amount to be</a:t>
                      </a:r>
                      <a:r>
                        <a:rPr lang="en-US" baseline="0" dirty="0" smtClean="0"/>
                        <a:t> refunded</a:t>
                      </a:r>
                      <a:endParaRPr lang="en-US" dirty="0"/>
                    </a:p>
                  </a:txBody>
                  <a:tcPr/>
                </a:tc>
              </a:tr>
            </a:tbl>
          </a:graphicData>
        </a:graphic>
      </p:graphicFrame>
      <p:sp>
        <p:nvSpPr>
          <p:cNvPr id="3" name="TextBox 2"/>
          <p:cNvSpPr txBox="1"/>
          <p:nvPr/>
        </p:nvSpPr>
        <p:spPr>
          <a:xfrm>
            <a:off x="685800" y="240632"/>
            <a:ext cx="4307305" cy="369332"/>
          </a:xfrm>
          <a:prstGeom prst="rect">
            <a:avLst/>
          </a:prstGeom>
          <a:noFill/>
        </p:spPr>
        <p:txBody>
          <a:bodyPr wrap="square" rtlCol="0">
            <a:spAutoFit/>
          </a:bodyPr>
          <a:lstStyle/>
          <a:p>
            <a:r>
              <a:rPr lang="en-US" u="sng" dirty="0" smtClean="0">
                <a:solidFill>
                  <a:schemeClr val="accent2"/>
                </a:solidFill>
              </a:rPr>
              <a:t>Cancellation details</a:t>
            </a:r>
            <a:endParaRPr lang="en-US" u="sng" dirty="0">
              <a:solidFill>
                <a:schemeClr val="accen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540084" y="411925"/>
          <a:ext cx="8700170" cy="6498336"/>
        </p:xfrm>
        <a:graphic>
          <a:graphicData uri="http://schemas.openxmlformats.org/drawingml/2006/table">
            <a:tbl>
              <a:tblPr firstRow="1" bandRow="1">
                <a:tableStyleId>{5940675A-B579-460E-94D1-54222C63F5DA}</a:tableStyleId>
              </a:tblPr>
              <a:tblGrid>
                <a:gridCol w="1740034"/>
                <a:gridCol w="1740034"/>
                <a:gridCol w="1740034"/>
                <a:gridCol w="1740034"/>
                <a:gridCol w="1740034"/>
              </a:tblGrid>
              <a:tr h="414240">
                <a:tc>
                  <a:txBody>
                    <a:bodyPr/>
                    <a:lstStyle/>
                    <a:p>
                      <a:r>
                        <a:rPr lang="en-IN" sz="2200" b="1" dirty="0"/>
                        <a:t>Field name</a:t>
                      </a:r>
                      <a:r>
                        <a:rPr lang="en-IN" sz="2200" b="1" baseline="0" dirty="0"/>
                        <a:t> </a:t>
                      </a:r>
                      <a:endParaRPr lang="en-IN" sz="2200" b="1" dirty="0"/>
                    </a:p>
                  </a:txBody>
                  <a:tcPr marL="116586" marR="116586" marT="54864" marB="54864"/>
                </a:tc>
                <a:tc>
                  <a:txBody>
                    <a:bodyPr/>
                    <a:lstStyle/>
                    <a:p>
                      <a:r>
                        <a:rPr lang="en-IN" sz="2200" b="1" dirty="0"/>
                        <a:t>Datatype</a:t>
                      </a:r>
                    </a:p>
                  </a:txBody>
                  <a:tcPr marL="116586" marR="116586" marT="54864" marB="54864"/>
                </a:tc>
                <a:tc>
                  <a:txBody>
                    <a:bodyPr/>
                    <a:lstStyle/>
                    <a:p>
                      <a:r>
                        <a:rPr lang="en-IN" sz="2200" b="1" dirty="0"/>
                        <a:t>Field size </a:t>
                      </a:r>
                    </a:p>
                  </a:txBody>
                  <a:tcPr marL="116586" marR="116586" marT="54864" marB="54864"/>
                </a:tc>
                <a:tc>
                  <a:txBody>
                    <a:bodyPr/>
                    <a:lstStyle/>
                    <a:p>
                      <a:r>
                        <a:rPr lang="en-IN" sz="2200" b="1" dirty="0"/>
                        <a:t>Constraint</a:t>
                      </a:r>
                    </a:p>
                  </a:txBody>
                  <a:tcPr marL="116586" marR="116586" marT="54864" marB="54864"/>
                </a:tc>
                <a:tc>
                  <a:txBody>
                    <a:bodyPr/>
                    <a:lstStyle/>
                    <a:p>
                      <a:r>
                        <a:rPr lang="en-IN" sz="2200" b="1" dirty="0"/>
                        <a:t>Description</a:t>
                      </a:r>
                    </a:p>
                  </a:txBody>
                  <a:tcPr marL="116586" marR="116586" marT="54864" marB="54864"/>
                </a:tc>
              </a:tr>
              <a:tr h="612848">
                <a:tc>
                  <a:txBody>
                    <a:bodyPr/>
                    <a:lstStyle/>
                    <a:p>
                      <a:r>
                        <a:rPr lang="en-IN" sz="1800" b="0" dirty="0" err="1" smtClean="0"/>
                        <a:t>Emp_id</a:t>
                      </a:r>
                      <a:endParaRPr lang="en-IN" sz="1800" b="0" dirty="0"/>
                    </a:p>
                  </a:txBody>
                  <a:tcPr marL="116586" marR="116586" marT="54864" marB="54864"/>
                </a:tc>
                <a:tc>
                  <a:txBody>
                    <a:bodyPr/>
                    <a:lstStyle/>
                    <a:p>
                      <a:r>
                        <a:rPr lang="en-IN" sz="1800" b="0" dirty="0" err="1" smtClean="0"/>
                        <a:t>Int</a:t>
                      </a:r>
                      <a:endParaRPr lang="en-IN" sz="1800" b="0" dirty="0"/>
                    </a:p>
                  </a:txBody>
                  <a:tcPr marL="116586" marR="116586" marT="54864" marB="54864"/>
                </a:tc>
                <a:tc>
                  <a:txBody>
                    <a:bodyPr/>
                    <a:lstStyle/>
                    <a:p>
                      <a:r>
                        <a:rPr lang="en-IN" sz="1800" b="0" dirty="0" smtClean="0"/>
                        <a:t>10</a:t>
                      </a:r>
                      <a:endParaRPr lang="en-IN" sz="1800" b="0" dirty="0"/>
                    </a:p>
                  </a:txBody>
                  <a:tcPr marL="116586" marR="116586" marT="54864" marB="54864"/>
                </a:tc>
                <a:tc>
                  <a:txBody>
                    <a:bodyPr/>
                    <a:lstStyle/>
                    <a:p>
                      <a:r>
                        <a:rPr lang="en-IN" sz="1800" b="0" dirty="0" smtClean="0"/>
                        <a:t>Primary key</a:t>
                      </a:r>
                      <a:endParaRPr lang="en-IN" sz="1800" b="0" dirty="0"/>
                    </a:p>
                  </a:txBody>
                  <a:tcPr marL="116586" marR="116586" marT="54864" marB="54864"/>
                </a:tc>
                <a:tc>
                  <a:txBody>
                    <a:bodyPr/>
                    <a:lstStyle/>
                    <a:p>
                      <a:r>
                        <a:rPr lang="en-IN" sz="1800" b="0" dirty="0" smtClean="0"/>
                        <a:t>Id of the employee</a:t>
                      </a:r>
                      <a:endParaRPr lang="en-IN" sz="1800" b="0" dirty="0"/>
                    </a:p>
                  </a:txBody>
                  <a:tcPr marL="116586" marR="116586" marT="54864" marB="54864"/>
                </a:tc>
              </a:tr>
              <a:tr h="595824">
                <a:tc>
                  <a:txBody>
                    <a:bodyPr/>
                    <a:lstStyle/>
                    <a:p>
                      <a:r>
                        <a:rPr lang="en-US" dirty="0" err="1" smtClean="0"/>
                        <a:t>First_name</a:t>
                      </a:r>
                      <a:endParaRPr lang="en-US" dirty="0"/>
                    </a:p>
                  </a:txBody>
                  <a:tcPr/>
                </a:tc>
                <a:tc>
                  <a:txBody>
                    <a:bodyPr/>
                    <a:lstStyle/>
                    <a:p>
                      <a:r>
                        <a:rPr lang="en-US" smtClean="0"/>
                        <a:t>Varchar</a:t>
                      </a:r>
                      <a:endParaRPr lang="en-US" dirty="0"/>
                    </a:p>
                  </a:txBody>
                  <a:tcPr/>
                </a:tc>
                <a:tc>
                  <a:txBody>
                    <a:bodyPr/>
                    <a:lstStyle/>
                    <a:p>
                      <a:r>
                        <a:rPr lang="en-US" dirty="0" smtClean="0"/>
                        <a:t>10</a:t>
                      </a:r>
                      <a:endParaRPr lang="en-US" dirty="0"/>
                    </a:p>
                  </a:txBody>
                  <a:tcPr/>
                </a:tc>
                <a:tc>
                  <a:txBody>
                    <a:bodyPr/>
                    <a:lstStyle/>
                    <a:p>
                      <a:r>
                        <a:rPr lang="en-US" smtClean="0"/>
                        <a:t>Not null</a:t>
                      </a:r>
                      <a:endParaRPr lang="en-US" dirty="0"/>
                    </a:p>
                  </a:txBody>
                  <a:tcPr/>
                </a:tc>
                <a:tc>
                  <a:txBody>
                    <a:bodyPr/>
                    <a:lstStyle/>
                    <a:p>
                      <a:r>
                        <a:rPr lang="en-US" dirty="0" smtClean="0"/>
                        <a:t>First name of the employee</a:t>
                      </a:r>
                      <a:endParaRPr lang="en-US" dirty="0"/>
                    </a:p>
                  </a:txBody>
                  <a:tcPr/>
                </a:tc>
              </a:tr>
              <a:tr h="595824">
                <a:tc>
                  <a:txBody>
                    <a:bodyPr/>
                    <a:lstStyle/>
                    <a:p>
                      <a:r>
                        <a:rPr lang="en-US" dirty="0" err="1" smtClean="0"/>
                        <a:t>Last_name</a:t>
                      </a:r>
                      <a:endParaRPr lang="en-US" dirty="0"/>
                    </a:p>
                  </a:txBody>
                  <a:tcPr/>
                </a:tc>
                <a:tc>
                  <a:txBody>
                    <a:bodyPr/>
                    <a:lstStyle/>
                    <a:p>
                      <a:r>
                        <a:rPr lang="en-US" smtClean="0"/>
                        <a:t>Varchar</a:t>
                      </a:r>
                      <a:endParaRPr lang="en-US" dirty="0"/>
                    </a:p>
                  </a:txBody>
                  <a:tcPr/>
                </a:tc>
                <a:tc>
                  <a:txBody>
                    <a:bodyPr/>
                    <a:lstStyle/>
                    <a:p>
                      <a:r>
                        <a:rPr lang="en-US" smtClean="0"/>
                        <a:t>10</a:t>
                      </a:r>
                      <a:endParaRPr lang="en-US" dirty="0"/>
                    </a:p>
                  </a:txBody>
                  <a:tcPr/>
                </a:tc>
                <a:tc>
                  <a:txBody>
                    <a:bodyPr/>
                    <a:lstStyle/>
                    <a:p>
                      <a:r>
                        <a:rPr lang="en-US" smtClean="0"/>
                        <a:t>Not null</a:t>
                      </a:r>
                      <a:endParaRPr lang="en-US" dirty="0"/>
                    </a:p>
                  </a:txBody>
                  <a:tcPr/>
                </a:tc>
                <a:tc>
                  <a:txBody>
                    <a:bodyPr/>
                    <a:lstStyle/>
                    <a:p>
                      <a:r>
                        <a:rPr lang="en-US" dirty="0" smtClean="0"/>
                        <a:t>Last name of the employee</a:t>
                      </a:r>
                      <a:endParaRPr lang="en-US" dirty="0"/>
                    </a:p>
                  </a:txBody>
                  <a:tcPr/>
                </a:tc>
              </a:tr>
              <a:tr h="340471">
                <a:tc>
                  <a:txBody>
                    <a:bodyPr/>
                    <a:lstStyle/>
                    <a:p>
                      <a:r>
                        <a:rPr lang="en-US" dirty="0" smtClean="0"/>
                        <a:t>DOB</a:t>
                      </a:r>
                      <a:endParaRPr lang="en-US" dirty="0"/>
                    </a:p>
                  </a:txBody>
                  <a:tcPr/>
                </a:tc>
                <a:tc>
                  <a:txBody>
                    <a:bodyPr/>
                    <a:lstStyle/>
                    <a:p>
                      <a:r>
                        <a:rPr lang="en-US" dirty="0" smtClean="0"/>
                        <a:t>Date</a:t>
                      </a:r>
                      <a:endParaRPr lang="en-US" dirty="0"/>
                    </a:p>
                  </a:txBody>
                  <a:tcPr/>
                </a:tc>
                <a:tc>
                  <a:txBody>
                    <a:bodyPr/>
                    <a:lstStyle/>
                    <a:p>
                      <a:r>
                        <a:rPr lang="en-US" smtClean="0"/>
                        <a:t>10</a:t>
                      </a:r>
                      <a:endParaRPr lang="en-US" dirty="0"/>
                    </a:p>
                  </a:txBody>
                  <a:tcPr/>
                </a:tc>
                <a:tc>
                  <a:txBody>
                    <a:bodyPr/>
                    <a:lstStyle/>
                    <a:p>
                      <a:r>
                        <a:rPr lang="en-US" smtClean="0"/>
                        <a:t>Not null</a:t>
                      </a:r>
                      <a:endParaRPr lang="en-US" dirty="0"/>
                    </a:p>
                  </a:txBody>
                  <a:tcPr/>
                </a:tc>
                <a:tc>
                  <a:txBody>
                    <a:bodyPr/>
                    <a:lstStyle/>
                    <a:p>
                      <a:r>
                        <a:rPr lang="en-US" dirty="0" smtClean="0"/>
                        <a:t>Date of birth</a:t>
                      </a:r>
                      <a:endParaRPr lang="en-US" dirty="0"/>
                    </a:p>
                  </a:txBody>
                  <a:tcPr/>
                </a:tc>
              </a:tr>
              <a:tr h="851177">
                <a:tc>
                  <a:txBody>
                    <a:bodyPr/>
                    <a:lstStyle/>
                    <a:p>
                      <a:r>
                        <a:rPr lang="en-US" dirty="0" smtClean="0"/>
                        <a:t>Address</a:t>
                      </a:r>
                      <a:endParaRPr lang="en-US" dirty="0"/>
                    </a:p>
                  </a:txBody>
                  <a:tcPr/>
                </a:tc>
                <a:tc>
                  <a:txBody>
                    <a:bodyPr/>
                    <a:lstStyle/>
                    <a:p>
                      <a:r>
                        <a:rPr lang="en-US" smtClean="0"/>
                        <a:t>Varchar</a:t>
                      </a:r>
                      <a:endParaRPr lang="en-US" dirty="0"/>
                    </a:p>
                  </a:txBody>
                  <a:tcPr/>
                </a:tc>
                <a:tc>
                  <a:txBody>
                    <a:bodyPr/>
                    <a:lstStyle/>
                    <a:p>
                      <a:r>
                        <a:rPr lang="en-US" dirty="0" smtClean="0"/>
                        <a:t>30</a:t>
                      </a:r>
                      <a:endParaRPr lang="en-US" dirty="0"/>
                    </a:p>
                  </a:txBody>
                  <a:tcPr/>
                </a:tc>
                <a:tc>
                  <a:txBody>
                    <a:bodyPr/>
                    <a:lstStyle/>
                    <a:p>
                      <a:r>
                        <a:rPr lang="en-US" smtClean="0"/>
                        <a:t>Not null</a:t>
                      </a:r>
                      <a:endParaRPr lang="en-US" dirty="0"/>
                    </a:p>
                  </a:txBody>
                  <a:tcPr/>
                </a:tc>
                <a:tc>
                  <a:txBody>
                    <a:bodyPr/>
                    <a:lstStyle/>
                    <a:p>
                      <a:r>
                        <a:rPr lang="en-US" dirty="0" smtClean="0"/>
                        <a:t>Present</a:t>
                      </a:r>
                      <a:r>
                        <a:rPr lang="en-US" baseline="0" dirty="0" smtClean="0"/>
                        <a:t> </a:t>
                      </a:r>
                      <a:r>
                        <a:rPr lang="en-US" dirty="0" smtClean="0"/>
                        <a:t>Address of the employee</a:t>
                      </a:r>
                      <a:endParaRPr lang="en-US" dirty="0"/>
                    </a:p>
                  </a:txBody>
                  <a:tcPr/>
                </a:tc>
              </a:tr>
              <a:tr h="595824">
                <a:tc>
                  <a:txBody>
                    <a:bodyPr/>
                    <a:lstStyle/>
                    <a:p>
                      <a:r>
                        <a:rPr lang="en-US" dirty="0" smtClean="0"/>
                        <a:t>Gender</a:t>
                      </a:r>
                      <a:endParaRPr lang="en-US" dirty="0"/>
                    </a:p>
                  </a:txBody>
                  <a:tcPr/>
                </a:tc>
                <a:tc>
                  <a:txBody>
                    <a:bodyPr/>
                    <a:lstStyle/>
                    <a:p>
                      <a:r>
                        <a:rPr lang="en-US" smtClean="0"/>
                        <a:t>Varchar</a:t>
                      </a:r>
                      <a:endParaRPr lang="en-US" dirty="0"/>
                    </a:p>
                  </a:txBody>
                  <a:tcPr/>
                </a:tc>
                <a:tc>
                  <a:txBody>
                    <a:bodyPr/>
                    <a:lstStyle/>
                    <a:p>
                      <a:r>
                        <a:rPr lang="en-US" smtClean="0"/>
                        <a:t>10</a:t>
                      </a:r>
                      <a:endParaRPr lang="en-US" dirty="0"/>
                    </a:p>
                  </a:txBody>
                  <a:tcPr/>
                </a:tc>
                <a:tc>
                  <a:txBody>
                    <a:bodyPr/>
                    <a:lstStyle/>
                    <a:p>
                      <a:r>
                        <a:rPr lang="en-US" smtClean="0"/>
                        <a:t>Not null</a:t>
                      </a:r>
                      <a:endParaRPr lang="en-US" dirty="0"/>
                    </a:p>
                  </a:txBody>
                  <a:tcPr/>
                </a:tc>
                <a:tc>
                  <a:txBody>
                    <a:bodyPr/>
                    <a:lstStyle/>
                    <a:p>
                      <a:r>
                        <a:rPr lang="en-US" dirty="0" smtClean="0"/>
                        <a:t>Gender</a:t>
                      </a:r>
                      <a:r>
                        <a:rPr lang="en-US" baseline="0" dirty="0" smtClean="0"/>
                        <a:t> of the employee</a:t>
                      </a:r>
                      <a:endParaRPr lang="en-US" dirty="0"/>
                    </a:p>
                  </a:txBody>
                  <a:tcPr/>
                </a:tc>
              </a:tr>
              <a:tr h="851177">
                <a:tc>
                  <a:txBody>
                    <a:bodyPr/>
                    <a:lstStyle/>
                    <a:p>
                      <a:r>
                        <a:rPr lang="en-US" dirty="0" smtClean="0"/>
                        <a:t>Position</a:t>
                      </a:r>
                      <a:endParaRPr lang="en-US" dirty="0"/>
                    </a:p>
                  </a:txBody>
                  <a:tcPr/>
                </a:tc>
                <a:tc>
                  <a:txBody>
                    <a:bodyPr/>
                    <a:lstStyle/>
                    <a:p>
                      <a:r>
                        <a:rPr lang="en-US" smtClean="0"/>
                        <a:t>Varchar</a:t>
                      </a:r>
                      <a:endParaRPr lang="en-US" dirty="0"/>
                    </a:p>
                  </a:txBody>
                  <a:tcPr/>
                </a:tc>
                <a:tc>
                  <a:txBody>
                    <a:bodyPr/>
                    <a:lstStyle/>
                    <a:p>
                      <a:r>
                        <a:rPr lang="en-US" smtClean="0"/>
                        <a:t>10</a:t>
                      </a:r>
                      <a:endParaRPr lang="en-US" dirty="0"/>
                    </a:p>
                  </a:txBody>
                  <a:tcPr/>
                </a:tc>
                <a:tc>
                  <a:txBody>
                    <a:bodyPr/>
                    <a:lstStyle/>
                    <a:p>
                      <a:r>
                        <a:rPr lang="en-US" smtClean="0"/>
                        <a:t>Not null</a:t>
                      </a:r>
                      <a:endParaRPr lang="en-US" dirty="0"/>
                    </a:p>
                  </a:txBody>
                  <a:tcPr/>
                </a:tc>
                <a:tc>
                  <a:txBody>
                    <a:bodyPr/>
                    <a:lstStyle/>
                    <a:p>
                      <a:r>
                        <a:rPr lang="en-US" dirty="0" smtClean="0"/>
                        <a:t>Position mentioned</a:t>
                      </a:r>
                      <a:r>
                        <a:rPr lang="en-US" baseline="0" dirty="0" smtClean="0"/>
                        <a:t> for the employee</a:t>
                      </a:r>
                      <a:endParaRPr lang="en-US" dirty="0"/>
                    </a:p>
                  </a:txBody>
                  <a:tcPr/>
                </a:tc>
              </a:tr>
              <a:tr h="595824">
                <a:tc>
                  <a:txBody>
                    <a:bodyPr/>
                    <a:lstStyle/>
                    <a:p>
                      <a:r>
                        <a:rPr lang="en-US" dirty="0" smtClean="0"/>
                        <a:t>Schedule</a:t>
                      </a:r>
                      <a:endParaRPr lang="en-US" dirty="0"/>
                    </a:p>
                  </a:txBody>
                  <a:tcPr/>
                </a:tc>
                <a:tc>
                  <a:txBody>
                    <a:bodyPr/>
                    <a:lstStyle/>
                    <a:p>
                      <a:r>
                        <a:rPr lang="en-US" dirty="0" err="1" smtClean="0"/>
                        <a:t>Varchar</a:t>
                      </a:r>
                      <a:endParaRPr lang="en-US" dirty="0"/>
                    </a:p>
                  </a:txBody>
                  <a:tcPr/>
                </a:tc>
                <a:tc>
                  <a:txBody>
                    <a:bodyPr/>
                    <a:lstStyle/>
                    <a:p>
                      <a:r>
                        <a:rPr lang="en-US" dirty="0" smtClean="0"/>
                        <a:t>10</a:t>
                      </a:r>
                      <a:endParaRPr lang="en-US" dirty="0"/>
                    </a:p>
                  </a:txBody>
                  <a:tcPr/>
                </a:tc>
                <a:tc>
                  <a:txBody>
                    <a:bodyPr/>
                    <a:lstStyle/>
                    <a:p>
                      <a:r>
                        <a:rPr lang="en-US" dirty="0" smtClean="0"/>
                        <a:t>Not null</a:t>
                      </a:r>
                      <a:endParaRPr lang="en-US" dirty="0"/>
                    </a:p>
                  </a:txBody>
                  <a:tcPr/>
                </a:tc>
                <a:tc>
                  <a:txBody>
                    <a:bodyPr/>
                    <a:lstStyle/>
                    <a:p>
                      <a:r>
                        <a:rPr lang="en-US" dirty="0" smtClean="0"/>
                        <a:t>Schedule of the employee</a:t>
                      </a:r>
                      <a:endParaRPr lang="en-US" dirty="0"/>
                    </a:p>
                  </a:txBody>
                  <a:tcPr/>
                </a:tc>
              </a:tr>
              <a:tr h="595824">
                <a:tc>
                  <a:txBody>
                    <a:bodyPr/>
                    <a:lstStyle/>
                    <a:p>
                      <a:r>
                        <a:rPr lang="en-US" dirty="0" smtClean="0"/>
                        <a:t>Salary</a:t>
                      </a:r>
                      <a:endParaRPr lang="en-US" dirty="0"/>
                    </a:p>
                  </a:txBody>
                  <a:tcPr/>
                </a:tc>
                <a:tc>
                  <a:txBody>
                    <a:bodyPr/>
                    <a:lstStyle/>
                    <a:p>
                      <a:r>
                        <a:rPr lang="en-US" dirty="0" err="1" smtClean="0"/>
                        <a:t>Int</a:t>
                      </a:r>
                      <a:endParaRPr lang="en-US" dirty="0"/>
                    </a:p>
                  </a:txBody>
                  <a:tcPr/>
                </a:tc>
                <a:tc>
                  <a:txBody>
                    <a:bodyPr/>
                    <a:lstStyle/>
                    <a:p>
                      <a:r>
                        <a:rPr lang="en-US" dirty="0" smtClean="0"/>
                        <a:t>20</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Not null</a:t>
                      </a:r>
                    </a:p>
                    <a:p>
                      <a:endParaRPr lang="en-US" dirty="0"/>
                    </a:p>
                  </a:txBody>
                  <a:tcPr/>
                </a:tc>
                <a:tc>
                  <a:txBody>
                    <a:bodyPr/>
                    <a:lstStyle/>
                    <a:p>
                      <a:r>
                        <a:rPr lang="en-US" dirty="0" smtClean="0"/>
                        <a:t>Salary of the employees</a:t>
                      </a:r>
                      <a:endParaRPr lang="en-US" dirty="0"/>
                    </a:p>
                  </a:txBody>
                  <a:tcPr/>
                </a:tc>
              </a:tr>
            </a:tbl>
          </a:graphicData>
        </a:graphic>
      </p:graphicFrame>
      <p:sp>
        <p:nvSpPr>
          <p:cNvPr id="3" name="TextBox 2"/>
          <p:cNvSpPr txBox="1"/>
          <p:nvPr/>
        </p:nvSpPr>
        <p:spPr>
          <a:xfrm>
            <a:off x="553453" y="0"/>
            <a:ext cx="3489158" cy="369332"/>
          </a:xfrm>
          <a:prstGeom prst="rect">
            <a:avLst/>
          </a:prstGeom>
          <a:noFill/>
        </p:spPr>
        <p:txBody>
          <a:bodyPr wrap="square" rtlCol="0">
            <a:spAutoFit/>
          </a:bodyPr>
          <a:lstStyle/>
          <a:p>
            <a:r>
              <a:rPr lang="en-US" u="sng" dirty="0" smtClean="0">
                <a:solidFill>
                  <a:schemeClr val="accent2"/>
                </a:solidFill>
              </a:rPr>
              <a:t>Employee details</a:t>
            </a:r>
            <a:endParaRPr lang="en-US" u="sng" dirty="0">
              <a:solidFill>
                <a:schemeClr val="accen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3768" y="397042"/>
            <a:ext cx="4018548" cy="369332"/>
          </a:xfrm>
          <a:prstGeom prst="rect">
            <a:avLst/>
          </a:prstGeom>
          <a:noFill/>
        </p:spPr>
        <p:txBody>
          <a:bodyPr wrap="square" rtlCol="0">
            <a:spAutoFit/>
          </a:bodyPr>
          <a:lstStyle/>
          <a:p>
            <a:r>
              <a:rPr lang="en-US" u="sng" dirty="0" smtClean="0">
                <a:solidFill>
                  <a:schemeClr val="accent2"/>
                </a:solidFill>
              </a:rPr>
              <a:t>Salary details of Employee</a:t>
            </a:r>
            <a:endParaRPr lang="en-US" u="sng" dirty="0">
              <a:solidFill>
                <a:schemeClr val="accent2"/>
              </a:solidFill>
            </a:endParaRPr>
          </a:p>
        </p:txBody>
      </p:sp>
      <p:graphicFrame>
        <p:nvGraphicFramePr>
          <p:cNvPr id="3" name="Table 2"/>
          <p:cNvGraphicFramePr>
            <a:graphicFrameLocks noGrp="1"/>
          </p:cNvGraphicFramePr>
          <p:nvPr/>
        </p:nvGraphicFramePr>
        <p:xfrm>
          <a:off x="649707" y="1130967"/>
          <a:ext cx="9492915" cy="4074084"/>
        </p:xfrm>
        <a:graphic>
          <a:graphicData uri="http://schemas.openxmlformats.org/drawingml/2006/table">
            <a:tbl>
              <a:tblPr firstRow="1" bandRow="1">
                <a:tableStyleId>{5940675A-B579-460E-94D1-54222C63F5DA}</a:tableStyleId>
              </a:tblPr>
              <a:tblGrid>
                <a:gridCol w="1898583"/>
                <a:gridCol w="1530415"/>
                <a:gridCol w="1576137"/>
                <a:gridCol w="1612232"/>
                <a:gridCol w="2875548"/>
              </a:tblGrid>
              <a:tr h="504588">
                <a:tc>
                  <a:txBody>
                    <a:bodyPr/>
                    <a:lstStyle/>
                    <a:p>
                      <a:r>
                        <a:rPr lang="en-IN" sz="2200" b="1" dirty="0"/>
                        <a:t>Field name</a:t>
                      </a:r>
                      <a:r>
                        <a:rPr lang="en-IN" sz="2200" b="1" baseline="0" dirty="0"/>
                        <a:t> </a:t>
                      </a:r>
                      <a:endParaRPr lang="en-IN" sz="2200" b="1" dirty="0"/>
                    </a:p>
                  </a:txBody>
                  <a:tcPr marL="116586" marR="116586" marT="54864" marB="54864"/>
                </a:tc>
                <a:tc>
                  <a:txBody>
                    <a:bodyPr/>
                    <a:lstStyle/>
                    <a:p>
                      <a:r>
                        <a:rPr lang="en-IN" sz="2200" b="1" dirty="0"/>
                        <a:t>Datatype</a:t>
                      </a:r>
                    </a:p>
                  </a:txBody>
                  <a:tcPr marL="116586" marR="116586" marT="54864" marB="54864"/>
                </a:tc>
                <a:tc>
                  <a:txBody>
                    <a:bodyPr/>
                    <a:lstStyle/>
                    <a:p>
                      <a:r>
                        <a:rPr lang="en-IN" sz="2200" b="1" dirty="0"/>
                        <a:t>Field size </a:t>
                      </a:r>
                    </a:p>
                  </a:txBody>
                  <a:tcPr marL="116586" marR="116586" marT="54864" marB="54864"/>
                </a:tc>
                <a:tc>
                  <a:txBody>
                    <a:bodyPr/>
                    <a:lstStyle/>
                    <a:p>
                      <a:r>
                        <a:rPr lang="en-IN" sz="2200" b="1" dirty="0"/>
                        <a:t>Constraint</a:t>
                      </a:r>
                    </a:p>
                  </a:txBody>
                  <a:tcPr marL="116586" marR="116586" marT="54864" marB="54864"/>
                </a:tc>
                <a:tc>
                  <a:txBody>
                    <a:bodyPr/>
                    <a:lstStyle/>
                    <a:p>
                      <a:r>
                        <a:rPr lang="en-IN" sz="2200" b="1" dirty="0"/>
                        <a:t>Description</a:t>
                      </a:r>
                    </a:p>
                  </a:txBody>
                  <a:tcPr marL="116586" marR="116586" marT="54864" marB="54864"/>
                </a:tc>
              </a:tr>
              <a:tr h="504588">
                <a:tc>
                  <a:txBody>
                    <a:bodyPr/>
                    <a:lstStyle/>
                    <a:p>
                      <a:r>
                        <a:rPr lang="en-US" dirty="0" err="1" smtClean="0"/>
                        <a:t>Emp_id</a:t>
                      </a:r>
                      <a:endParaRPr lang="en-US" dirty="0"/>
                    </a:p>
                  </a:txBody>
                  <a:tcPr/>
                </a:tc>
                <a:tc>
                  <a:txBody>
                    <a:bodyPr/>
                    <a:lstStyle/>
                    <a:p>
                      <a:r>
                        <a:rPr lang="en-US" dirty="0" err="1" smtClean="0"/>
                        <a:t>Int</a:t>
                      </a:r>
                      <a:endParaRPr lang="en-US" dirty="0"/>
                    </a:p>
                  </a:txBody>
                  <a:tcPr/>
                </a:tc>
                <a:tc>
                  <a:txBody>
                    <a:bodyPr/>
                    <a:lstStyle/>
                    <a:p>
                      <a:r>
                        <a:rPr lang="en-US" dirty="0" smtClean="0"/>
                        <a:t>10</a:t>
                      </a:r>
                      <a:endParaRPr lang="en-US" dirty="0"/>
                    </a:p>
                  </a:txBody>
                  <a:tcPr/>
                </a:tc>
                <a:tc>
                  <a:txBody>
                    <a:bodyPr/>
                    <a:lstStyle/>
                    <a:p>
                      <a:r>
                        <a:rPr lang="en-US" dirty="0" smtClean="0"/>
                        <a:t>Foreign</a:t>
                      </a:r>
                      <a:r>
                        <a:rPr lang="en-US" baseline="0" dirty="0" smtClean="0"/>
                        <a:t> key</a:t>
                      </a:r>
                      <a:endParaRPr lang="en-US" dirty="0"/>
                    </a:p>
                  </a:txBody>
                  <a:tcPr/>
                </a:tc>
                <a:tc>
                  <a:txBody>
                    <a:bodyPr/>
                    <a:lstStyle/>
                    <a:p>
                      <a:r>
                        <a:rPr lang="en-US" dirty="0" smtClean="0"/>
                        <a:t>Id of the employee</a:t>
                      </a:r>
                      <a:endParaRPr lang="en-US" dirty="0"/>
                    </a:p>
                  </a:txBody>
                  <a:tcPr/>
                </a:tc>
              </a:tr>
              <a:tr h="504588">
                <a:tc>
                  <a:txBody>
                    <a:bodyPr/>
                    <a:lstStyle/>
                    <a:p>
                      <a:r>
                        <a:rPr lang="en-US" dirty="0" err="1" smtClean="0"/>
                        <a:t>Emp_name</a:t>
                      </a:r>
                      <a:endParaRPr lang="en-US" dirty="0"/>
                    </a:p>
                  </a:txBody>
                  <a:tcPr/>
                </a:tc>
                <a:tc>
                  <a:txBody>
                    <a:bodyPr/>
                    <a:lstStyle/>
                    <a:p>
                      <a:r>
                        <a:rPr lang="en-US" dirty="0" err="1" smtClean="0"/>
                        <a:t>Varchar</a:t>
                      </a:r>
                      <a:endParaRPr lang="en-US" dirty="0"/>
                    </a:p>
                  </a:txBody>
                  <a:tcPr/>
                </a:tc>
                <a:tc>
                  <a:txBody>
                    <a:bodyPr/>
                    <a:lstStyle/>
                    <a:p>
                      <a:r>
                        <a:rPr lang="en-US" dirty="0" smtClean="0"/>
                        <a:t>10</a:t>
                      </a:r>
                      <a:endParaRPr lang="en-US" dirty="0"/>
                    </a:p>
                  </a:txBody>
                  <a:tcPr/>
                </a:tc>
                <a:tc>
                  <a:txBody>
                    <a:bodyPr/>
                    <a:lstStyle/>
                    <a:p>
                      <a:r>
                        <a:rPr lang="en-US" dirty="0" smtClean="0"/>
                        <a:t>Not</a:t>
                      </a:r>
                      <a:r>
                        <a:rPr lang="en-US" baseline="0" dirty="0" smtClean="0"/>
                        <a:t> null</a:t>
                      </a:r>
                      <a:endParaRPr lang="en-US" dirty="0"/>
                    </a:p>
                  </a:txBody>
                  <a:tcPr/>
                </a:tc>
                <a:tc>
                  <a:txBody>
                    <a:bodyPr/>
                    <a:lstStyle/>
                    <a:p>
                      <a:r>
                        <a:rPr lang="en-US" dirty="0" smtClean="0"/>
                        <a:t>Name of the employee</a:t>
                      </a:r>
                      <a:endParaRPr lang="en-US" dirty="0"/>
                    </a:p>
                  </a:txBody>
                  <a:tcPr/>
                </a:tc>
              </a:tr>
              <a:tr h="504588">
                <a:tc>
                  <a:txBody>
                    <a:bodyPr/>
                    <a:lstStyle/>
                    <a:p>
                      <a:r>
                        <a:rPr lang="en-US" dirty="0" smtClean="0"/>
                        <a:t>Designation</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Varchar</a:t>
                      </a:r>
                      <a:endParaRPr lang="en-US" dirty="0" smtClean="0"/>
                    </a:p>
                    <a:p>
                      <a:endParaRPr lang="en-US" dirty="0"/>
                    </a:p>
                  </a:txBody>
                  <a:tcPr/>
                </a:tc>
                <a:tc>
                  <a:txBody>
                    <a:bodyPr/>
                    <a:lstStyle/>
                    <a:p>
                      <a:r>
                        <a:rPr lang="en-US" dirty="0" smtClean="0"/>
                        <a:t>10</a:t>
                      </a:r>
                      <a:endParaRPr lang="en-US" dirty="0"/>
                    </a:p>
                  </a:txBody>
                  <a:tcPr/>
                </a:tc>
                <a:tc>
                  <a:txBody>
                    <a:bodyPr/>
                    <a:lstStyle/>
                    <a:p>
                      <a:r>
                        <a:rPr lang="en-US" smtClean="0"/>
                        <a:t>Not</a:t>
                      </a:r>
                      <a:r>
                        <a:rPr lang="en-US" baseline="0" smtClean="0"/>
                        <a:t> null</a:t>
                      </a:r>
                      <a:endParaRPr lang="en-US" dirty="0"/>
                    </a:p>
                  </a:txBody>
                  <a:tcPr/>
                </a:tc>
                <a:tc>
                  <a:txBody>
                    <a:bodyPr/>
                    <a:lstStyle/>
                    <a:p>
                      <a:r>
                        <a:rPr lang="en-US" dirty="0" smtClean="0"/>
                        <a:t>Designation of the employee</a:t>
                      </a:r>
                      <a:endParaRPr lang="en-US" dirty="0"/>
                    </a:p>
                  </a:txBody>
                  <a:tcPr/>
                </a:tc>
              </a:tr>
              <a:tr h="504588">
                <a:tc>
                  <a:txBody>
                    <a:bodyPr/>
                    <a:lstStyle/>
                    <a:p>
                      <a:r>
                        <a:rPr lang="en-US" dirty="0" smtClean="0"/>
                        <a:t>Net pay</a:t>
                      </a:r>
                      <a:endParaRPr lang="en-US" dirty="0"/>
                    </a:p>
                  </a:txBody>
                  <a:tcPr/>
                </a:tc>
                <a:tc>
                  <a:txBody>
                    <a:bodyPr/>
                    <a:lstStyle/>
                    <a:p>
                      <a:r>
                        <a:rPr lang="en-US" dirty="0" err="1" smtClean="0"/>
                        <a:t>Int</a:t>
                      </a:r>
                      <a:endParaRPr lang="en-US" dirty="0"/>
                    </a:p>
                  </a:txBody>
                  <a:tcPr/>
                </a:tc>
                <a:tc>
                  <a:txBody>
                    <a:bodyPr/>
                    <a:lstStyle/>
                    <a:p>
                      <a:r>
                        <a:rPr lang="en-US" dirty="0" smtClean="0"/>
                        <a:t>20</a:t>
                      </a:r>
                      <a:endParaRPr lang="en-US" dirty="0"/>
                    </a:p>
                  </a:txBody>
                  <a:tcPr/>
                </a:tc>
                <a:tc>
                  <a:txBody>
                    <a:bodyPr/>
                    <a:lstStyle/>
                    <a:p>
                      <a:r>
                        <a:rPr lang="en-US" smtClean="0"/>
                        <a:t>Not</a:t>
                      </a:r>
                      <a:r>
                        <a:rPr lang="en-US" baseline="0" smtClean="0"/>
                        <a:t> null</a:t>
                      </a:r>
                      <a:endParaRPr lang="en-US" dirty="0"/>
                    </a:p>
                  </a:txBody>
                  <a:tcPr/>
                </a:tc>
                <a:tc>
                  <a:txBody>
                    <a:bodyPr/>
                    <a:lstStyle/>
                    <a:p>
                      <a:r>
                        <a:rPr lang="en-US" dirty="0" smtClean="0"/>
                        <a:t>How</a:t>
                      </a:r>
                      <a:r>
                        <a:rPr lang="en-US" baseline="0" dirty="0" smtClean="0"/>
                        <a:t> much of the amount taken divided by 30</a:t>
                      </a:r>
                      <a:endParaRPr lang="en-US" dirty="0"/>
                    </a:p>
                  </a:txBody>
                  <a:tcPr/>
                </a:tc>
              </a:tr>
              <a:tr h="504588">
                <a:tc>
                  <a:txBody>
                    <a:bodyPr/>
                    <a:lstStyle/>
                    <a:p>
                      <a:r>
                        <a:rPr lang="en-US" dirty="0" smtClean="0"/>
                        <a:t>Month of salary</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Int</a:t>
                      </a:r>
                      <a:endParaRPr lang="en-US" dirty="0" smtClean="0"/>
                    </a:p>
                    <a:p>
                      <a:endParaRPr lang="en-US" dirty="0"/>
                    </a:p>
                  </a:txBody>
                  <a:tcPr/>
                </a:tc>
                <a:tc>
                  <a:txBody>
                    <a:bodyPr/>
                    <a:lstStyle/>
                    <a:p>
                      <a:r>
                        <a:rPr lang="en-US" dirty="0" smtClean="0"/>
                        <a:t>20</a:t>
                      </a:r>
                      <a:endParaRPr lang="en-US" dirty="0"/>
                    </a:p>
                  </a:txBody>
                  <a:tcPr/>
                </a:tc>
                <a:tc>
                  <a:txBody>
                    <a:bodyPr/>
                    <a:lstStyle/>
                    <a:p>
                      <a:r>
                        <a:rPr lang="en-US" smtClean="0"/>
                        <a:t>Not</a:t>
                      </a:r>
                      <a:r>
                        <a:rPr lang="en-US" baseline="0" smtClean="0"/>
                        <a:t> null</a:t>
                      </a:r>
                      <a:endParaRPr lang="en-US" dirty="0"/>
                    </a:p>
                  </a:txBody>
                  <a:tcPr/>
                </a:tc>
                <a:tc>
                  <a:txBody>
                    <a:bodyPr/>
                    <a:lstStyle/>
                    <a:p>
                      <a:r>
                        <a:rPr lang="en-US" dirty="0" smtClean="0"/>
                        <a:t>Month the salary is</a:t>
                      </a:r>
                      <a:r>
                        <a:rPr lang="en-US" baseline="0" dirty="0" smtClean="0"/>
                        <a:t> distributed</a:t>
                      </a:r>
                      <a:endParaRPr lang="en-US" dirty="0"/>
                    </a:p>
                  </a:txBody>
                  <a:tcPr/>
                </a:tc>
              </a:tr>
              <a:tr h="504588">
                <a:tc>
                  <a:txBody>
                    <a:bodyPr/>
                    <a:lstStyle/>
                    <a:p>
                      <a:r>
                        <a:rPr lang="en-US" dirty="0" smtClean="0"/>
                        <a:t>No of days present</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Int</a:t>
                      </a:r>
                      <a:endParaRPr lang="en-US" dirty="0" smtClean="0"/>
                    </a:p>
                    <a:p>
                      <a:endParaRPr lang="en-US" dirty="0"/>
                    </a:p>
                  </a:txBody>
                  <a:tcPr/>
                </a:tc>
                <a:tc>
                  <a:txBody>
                    <a:bodyPr/>
                    <a:lstStyle/>
                    <a:p>
                      <a:r>
                        <a:rPr lang="en-US" dirty="0" smtClean="0"/>
                        <a:t>30</a:t>
                      </a:r>
                      <a:endParaRPr lang="en-US" dirty="0"/>
                    </a:p>
                  </a:txBody>
                  <a:tcPr/>
                </a:tc>
                <a:tc>
                  <a:txBody>
                    <a:bodyPr/>
                    <a:lstStyle/>
                    <a:p>
                      <a:r>
                        <a:rPr lang="en-US" dirty="0" smtClean="0"/>
                        <a:t>Not</a:t>
                      </a:r>
                      <a:r>
                        <a:rPr lang="en-US" baseline="0" dirty="0" smtClean="0"/>
                        <a:t> null</a:t>
                      </a:r>
                      <a:endParaRPr lang="en-US" dirty="0"/>
                    </a:p>
                  </a:txBody>
                  <a:tcPr/>
                </a:tc>
                <a:tc>
                  <a:txBody>
                    <a:bodyPr/>
                    <a:lstStyle/>
                    <a:p>
                      <a:r>
                        <a:rPr lang="en-US" dirty="0" smtClean="0"/>
                        <a:t>No of days present by the employee</a:t>
                      </a:r>
                      <a:endParaRPr lang="en-US" dirty="0"/>
                    </a:p>
                  </a:txBody>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able relationship.jpg"/>
          <p:cNvPicPr>
            <a:picLocks noChangeAspect="1"/>
          </p:cNvPicPr>
          <p:nvPr/>
        </p:nvPicPr>
        <p:blipFill>
          <a:blip r:embed="rId2"/>
          <a:stretch>
            <a:fillRect/>
          </a:stretch>
        </p:blipFill>
        <p:spPr>
          <a:xfrm>
            <a:off x="0" y="1"/>
            <a:ext cx="11526253" cy="6858000"/>
          </a:xfrm>
          <a:prstGeom prst="rect">
            <a:avLst/>
          </a:prstGeom>
        </p:spPr>
      </p:pic>
      <p:sp>
        <p:nvSpPr>
          <p:cNvPr id="7" name="TextBox 6"/>
          <p:cNvSpPr txBox="1"/>
          <p:nvPr/>
        </p:nvSpPr>
        <p:spPr>
          <a:xfrm>
            <a:off x="1937085" y="0"/>
            <a:ext cx="2743200" cy="646331"/>
          </a:xfrm>
          <a:prstGeom prst="rect">
            <a:avLst/>
          </a:prstGeom>
          <a:noFill/>
        </p:spPr>
        <p:txBody>
          <a:bodyPr wrap="square" rtlCol="0">
            <a:spAutoFit/>
          </a:bodyPr>
          <a:lstStyle/>
          <a:p>
            <a:r>
              <a:rPr lang="en-US" u="sng" dirty="0" smtClean="0">
                <a:solidFill>
                  <a:schemeClr val="accent1"/>
                </a:solidFill>
              </a:rPr>
              <a:t>TABLE RELATIONSHIP</a:t>
            </a:r>
          </a:p>
          <a:p>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324853"/>
            <a:ext cx="3994484" cy="369332"/>
          </a:xfrm>
          <a:prstGeom prst="rect">
            <a:avLst/>
          </a:prstGeom>
          <a:noFill/>
        </p:spPr>
        <p:txBody>
          <a:bodyPr wrap="square" rtlCol="0">
            <a:spAutoFit/>
          </a:bodyPr>
          <a:lstStyle/>
          <a:p>
            <a:r>
              <a:rPr lang="en-US" u="sng" dirty="0" smtClean="0">
                <a:solidFill>
                  <a:schemeClr val="accent1"/>
                </a:solidFill>
              </a:rPr>
              <a:t>Modular description</a:t>
            </a:r>
            <a:r>
              <a:rPr lang="en-US" dirty="0" smtClean="0"/>
              <a:t>:</a:t>
            </a:r>
            <a:endParaRPr lang="en-US" dirty="0"/>
          </a:p>
        </p:txBody>
      </p:sp>
      <p:sp>
        <p:nvSpPr>
          <p:cNvPr id="3" name="TextBox 2"/>
          <p:cNvSpPr txBox="1"/>
          <p:nvPr/>
        </p:nvSpPr>
        <p:spPr>
          <a:xfrm>
            <a:off x="541421" y="962526"/>
            <a:ext cx="7483642" cy="1754326"/>
          </a:xfrm>
          <a:prstGeom prst="rect">
            <a:avLst/>
          </a:prstGeom>
          <a:noFill/>
        </p:spPr>
        <p:txBody>
          <a:bodyPr wrap="square" rtlCol="0">
            <a:spAutoFit/>
          </a:bodyPr>
          <a:lstStyle/>
          <a:p>
            <a:r>
              <a:rPr lang="en-IN" u="sng" dirty="0" smtClean="0">
                <a:solidFill>
                  <a:schemeClr val="accent2"/>
                </a:solidFill>
                <a:uFill>
                  <a:solidFill>
                    <a:srgbClr val="585858"/>
                  </a:solidFill>
                </a:uFill>
                <a:latin typeface="+mj-lt"/>
                <a:cs typeface="Times New Roman"/>
              </a:rPr>
              <a:t>ADMIN:</a:t>
            </a:r>
            <a:endParaRPr lang="en-US" u="sng" dirty="0" smtClean="0">
              <a:solidFill>
                <a:schemeClr val="accent2"/>
              </a:solidFill>
              <a:latin typeface="+mj-lt"/>
              <a:cs typeface="Times New Roman"/>
            </a:endParaRPr>
          </a:p>
          <a:p>
            <a:endParaRPr lang="en-US" dirty="0" smtClean="0">
              <a:latin typeface="Times New Roman"/>
              <a:cs typeface="Times New Roman"/>
            </a:endParaRPr>
          </a:p>
          <a:p>
            <a:pPr marL="354962" indent="-342900">
              <a:spcBef>
                <a:spcPts val="25"/>
              </a:spcBef>
              <a:buFont typeface="Arial" panose="020B0604020202020204" pitchFamily="34" charset="0"/>
              <a:buChar char="•"/>
              <a:tabLst>
                <a:tab pos="651268" algn="l"/>
                <a:tab pos="651904" algn="l"/>
              </a:tabLst>
            </a:pPr>
            <a:r>
              <a:rPr lang="en-US" dirty="0" smtClean="0">
                <a:latin typeface="Times New Roman"/>
                <a:cs typeface="Times New Roman"/>
              </a:rPr>
              <a:t>     Manages login</a:t>
            </a:r>
            <a:r>
              <a:rPr lang="en-US" spc="-4" dirty="0" smtClean="0">
                <a:latin typeface="Times New Roman"/>
                <a:cs typeface="Times New Roman"/>
              </a:rPr>
              <a:t> </a:t>
            </a:r>
            <a:r>
              <a:rPr lang="en-US" dirty="0" smtClean="0">
                <a:latin typeface="Times New Roman"/>
                <a:cs typeface="Times New Roman"/>
              </a:rPr>
              <a:t>details</a:t>
            </a:r>
          </a:p>
          <a:p>
            <a:pPr marL="651268" indent="-639206">
              <a:buFont typeface="Arial"/>
              <a:buChar char="•"/>
              <a:tabLst>
                <a:tab pos="651268" algn="l"/>
                <a:tab pos="651904" algn="l"/>
              </a:tabLst>
            </a:pPr>
            <a:r>
              <a:rPr lang="en-US" dirty="0" smtClean="0">
                <a:latin typeface="Times New Roman"/>
                <a:cs typeface="Times New Roman"/>
              </a:rPr>
              <a:t>Manages user</a:t>
            </a:r>
            <a:r>
              <a:rPr lang="en-US" spc="-4" dirty="0" smtClean="0">
                <a:latin typeface="Times New Roman"/>
                <a:cs typeface="Times New Roman"/>
              </a:rPr>
              <a:t> </a:t>
            </a:r>
            <a:r>
              <a:rPr lang="en-US" dirty="0" smtClean="0">
                <a:latin typeface="Times New Roman"/>
                <a:cs typeface="Times New Roman"/>
              </a:rPr>
              <a:t>permission</a:t>
            </a:r>
          </a:p>
          <a:p>
            <a:pPr marL="651268" indent="-639206">
              <a:buFont typeface="Arial"/>
              <a:buChar char="•"/>
              <a:tabLst>
                <a:tab pos="651268" algn="l"/>
                <a:tab pos="651904" algn="l"/>
              </a:tabLst>
            </a:pPr>
            <a:r>
              <a:rPr lang="en-US" dirty="0" smtClean="0">
                <a:latin typeface="Times New Roman"/>
                <a:cs typeface="Times New Roman"/>
              </a:rPr>
              <a:t>Manages and track notification</a:t>
            </a:r>
            <a:r>
              <a:rPr lang="en-US" spc="-36" dirty="0" smtClean="0">
                <a:latin typeface="Times New Roman"/>
                <a:cs typeface="Times New Roman"/>
              </a:rPr>
              <a:t> </a:t>
            </a:r>
            <a:r>
              <a:rPr lang="en-US" dirty="0" smtClean="0">
                <a:latin typeface="Times New Roman"/>
                <a:cs typeface="Times New Roman"/>
              </a:rPr>
              <a:t>system</a:t>
            </a:r>
          </a:p>
          <a:p>
            <a:pPr marL="651268" indent="-639206">
              <a:buFont typeface="Arial"/>
              <a:buChar char="•"/>
              <a:tabLst>
                <a:tab pos="651268" algn="l"/>
                <a:tab pos="651904" algn="l"/>
              </a:tabLst>
            </a:pPr>
            <a:r>
              <a:rPr lang="en-US" dirty="0" smtClean="0">
                <a:latin typeface="Times New Roman"/>
                <a:cs typeface="Times New Roman"/>
              </a:rPr>
              <a:t>Manages all the other details(Customer details,</a:t>
            </a:r>
            <a:r>
              <a:rPr lang="en-US" spc="-55" dirty="0" smtClean="0">
                <a:latin typeface="Times New Roman"/>
                <a:cs typeface="Times New Roman"/>
              </a:rPr>
              <a:t> </a:t>
            </a:r>
            <a:r>
              <a:rPr lang="en-US" dirty="0" smtClean="0">
                <a:latin typeface="Times New Roman"/>
                <a:cs typeface="Times New Roman"/>
              </a:rPr>
              <a:t>employee  details...etc)</a:t>
            </a:r>
            <a:endParaRPr lang="en-US" dirty="0">
              <a:latin typeface="Times New Roman"/>
              <a:cs typeface="Times New Roman"/>
            </a:endParaRPr>
          </a:p>
        </p:txBody>
      </p:sp>
      <p:sp>
        <p:nvSpPr>
          <p:cNvPr id="4" name="TextBox 3"/>
          <p:cNvSpPr txBox="1"/>
          <p:nvPr/>
        </p:nvSpPr>
        <p:spPr>
          <a:xfrm>
            <a:off x="577516" y="3164306"/>
            <a:ext cx="11417968" cy="2585323"/>
          </a:xfrm>
          <a:prstGeom prst="rect">
            <a:avLst/>
          </a:prstGeom>
          <a:noFill/>
        </p:spPr>
        <p:txBody>
          <a:bodyPr wrap="square" rtlCol="0">
            <a:spAutoFit/>
          </a:bodyPr>
          <a:lstStyle/>
          <a:p>
            <a:r>
              <a:rPr lang="en-US" u="sng" dirty="0" smtClean="0">
                <a:solidFill>
                  <a:schemeClr val="accent2"/>
                </a:solidFill>
              </a:rPr>
              <a:t>CUSTOMER  REGISTRATION:</a:t>
            </a:r>
          </a:p>
          <a:p>
            <a:endParaRPr lang="en-US" dirty="0" smtClean="0"/>
          </a:p>
          <a:p>
            <a:pPr>
              <a:buFont typeface="Arial" pitchFamily="34" charset="0"/>
              <a:buChar char="•"/>
            </a:pPr>
            <a:r>
              <a:rPr lang="en-US" dirty="0" smtClean="0"/>
              <a:t>          </a:t>
            </a:r>
            <a:r>
              <a:rPr lang="en-US" dirty="0" smtClean="0">
                <a:latin typeface="Times New Roman" pitchFamily="18" charset="0"/>
                <a:cs typeface="Times New Roman" pitchFamily="18" charset="0"/>
              </a:rPr>
              <a:t>A customer needs to give the registration details such as (name,email,phno,pswd,cpswd).</a:t>
            </a:r>
          </a:p>
          <a:p>
            <a:pPr>
              <a:buFont typeface="Arial" pitchFamily="34" charset="0"/>
              <a:buChar char="•"/>
            </a:pPr>
            <a:r>
              <a:rPr lang="en-US" dirty="0" smtClean="0">
                <a:latin typeface="Times New Roman" pitchFamily="18" charset="0"/>
                <a:cs typeface="Times New Roman" pitchFamily="18" charset="0"/>
              </a:rPr>
              <a:t>           After registering they are asked to login to the website.</a:t>
            </a:r>
          </a:p>
          <a:p>
            <a:pPr>
              <a:buFont typeface="Arial" pitchFamily="34" charset="0"/>
              <a:buChar char="•"/>
            </a:pPr>
            <a:r>
              <a:rPr lang="en-US" dirty="0" smtClean="0">
                <a:latin typeface="Times New Roman" pitchFamily="18" charset="0"/>
                <a:cs typeface="Times New Roman" pitchFamily="18" charset="0"/>
              </a:rPr>
              <a:t>           Then they can purchase or order the required items or services.</a:t>
            </a:r>
          </a:p>
          <a:p>
            <a:r>
              <a:rPr lang="en-US" dirty="0" smtClean="0"/>
              <a:t>  </a:t>
            </a:r>
          </a:p>
          <a:p>
            <a:endParaRPr lang="en-US" dirty="0" smtClean="0"/>
          </a:p>
          <a:p>
            <a:endParaRPr lang="en-US" dirty="0" smtClean="0"/>
          </a:p>
          <a:p>
            <a:r>
              <a:rPr lang="en-US" dirty="0" smtClean="0"/>
              <a:t>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3611" y="505328"/>
            <a:ext cx="9697452" cy="3693319"/>
          </a:xfrm>
          <a:prstGeom prst="rect">
            <a:avLst/>
          </a:prstGeom>
          <a:noFill/>
        </p:spPr>
        <p:txBody>
          <a:bodyPr wrap="square" rtlCol="0">
            <a:spAutoFit/>
          </a:bodyPr>
          <a:lstStyle/>
          <a:p>
            <a:r>
              <a:rPr lang="en-US" u="sng" dirty="0" smtClean="0">
                <a:solidFill>
                  <a:schemeClr val="accent2"/>
                </a:solidFill>
              </a:rPr>
              <a:t>PRODUCT MODULE:</a:t>
            </a:r>
          </a:p>
          <a:p>
            <a:r>
              <a:rPr lang="en-US" dirty="0" smtClean="0"/>
              <a:t> </a:t>
            </a:r>
          </a:p>
          <a:p>
            <a:pPr>
              <a:buFont typeface="Arial" pitchFamily="34" charset="0"/>
              <a:buChar char="•"/>
            </a:pPr>
            <a:r>
              <a:rPr lang="en-US" dirty="0" smtClean="0">
                <a:latin typeface="Times New Roman" pitchFamily="18" charset="0"/>
                <a:cs typeface="Times New Roman" pitchFamily="18" charset="0"/>
              </a:rPr>
              <a:t>                A product module has brand name and category name which is used for creating a product category and inserting the products into it</a:t>
            </a:r>
          </a:p>
          <a:p>
            <a:pPr>
              <a:buFont typeface="Arial" pitchFamily="34" charset="0"/>
              <a:buChar char="•"/>
            </a:pPr>
            <a:r>
              <a:rPr lang="en-US" dirty="0" smtClean="0">
                <a:latin typeface="Times New Roman" pitchFamily="18" charset="0"/>
                <a:cs typeface="Times New Roman" pitchFamily="18" charset="0"/>
              </a:rPr>
              <a:t>               Each product has its own specifications, price and descriptions.</a:t>
            </a:r>
          </a:p>
          <a:p>
            <a:pPr>
              <a:buFont typeface="Arial" pitchFamily="34" charset="0"/>
              <a:buChar char="•"/>
            </a:pPr>
            <a:r>
              <a:rPr lang="en-US" dirty="0" smtClean="0">
                <a:latin typeface="Times New Roman" pitchFamily="18" charset="0"/>
                <a:cs typeface="Times New Roman" pitchFamily="18" charset="0"/>
              </a:rPr>
              <a:t>               After inserting a product which is done through admin panel , it is asked to upload the images of the products.</a:t>
            </a:r>
          </a:p>
          <a:p>
            <a:pPr>
              <a:buFont typeface="Arial" pitchFamily="34" charset="0"/>
              <a:buChar char="•"/>
            </a:pPr>
            <a:r>
              <a:rPr lang="en-US" dirty="0" smtClean="0">
                <a:latin typeface="Times New Roman" pitchFamily="18" charset="0"/>
                <a:cs typeface="Times New Roman" pitchFamily="18" charset="0"/>
              </a:rPr>
              <a:t>               The products will be displayed in the website with the category name and its descriptions. </a:t>
            </a:r>
          </a:p>
          <a:p>
            <a:r>
              <a:rPr lang="en-US" dirty="0" smtClean="0">
                <a:latin typeface="Times New Roman" pitchFamily="18" charset="0"/>
                <a:cs typeface="Times New Roman" pitchFamily="18" charset="0"/>
              </a:rPr>
              <a:t>      </a:t>
            </a:r>
          </a:p>
          <a:p>
            <a:r>
              <a:rPr lang="en-US" dirty="0" smtClean="0"/>
              <a:t>      </a:t>
            </a:r>
          </a:p>
          <a:p>
            <a:endParaRPr lang="en-US" dirty="0" smtClean="0"/>
          </a:p>
          <a:p>
            <a:pPr>
              <a:buFont typeface="Arial" pitchFamily="34" charset="0"/>
              <a:buChar char="•"/>
            </a:pPr>
            <a:endParaRPr lang="en-US" dirty="0" smtClean="0">
              <a:latin typeface="Times New Roman" pitchFamily="18" charset="0"/>
              <a:cs typeface="Times New Roman" pitchFamily="18" charset="0"/>
            </a:endParaRPr>
          </a:p>
          <a:p>
            <a:pPr>
              <a:buFont typeface="Arial" pitchFamily="34" charset="0"/>
              <a:buChar char="•"/>
            </a:pPr>
            <a:endParaRPr lang="en-US" dirty="0"/>
          </a:p>
        </p:txBody>
      </p:sp>
      <p:sp>
        <p:nvSpPr>
          <p:cNvPr id="3" name="TextBox 2"/>
          <p:cNvSpPr txBox="1"/>
          <p:nvPr/>
        </p:nvSpPr>
        <p:spPr>
          <a:xfrm>
            <a:off x="673769" y="3188369"/>
            <a:ext cx="8554453" cy="1200329"/>
          </a:xfrm>
          <a:prstGeom prst="rect">
            <a:avLst/>
          </a:prstGeom>
          <a:noFill/>
        </p:spPr>
        <p:txBody>
          <a:bodyPr wrap="square" rtlCol="0">
            <a:spAutoFit/>
          </a:bodyPr>
          <a:lstStyle/>
          <a:p>
            <a:r>
              <a:rPr lang="en-US" u="sng" dirty="0" smtClean="0">
                <a:solidFill>
                  <a:schemeClr val="accent2"/>
                </a:solidFill>
              </a:rPr>
              <a:t>CATEGORY MODULE:</a:t>
            </a:r>
          </a:p>
          <a:p>
            <a:pPr>
              <a:buFont typeface="Arial" pitchFamily="34" charset="0"/>
              <a:buChar char="•"/>
            </a:pPr>
            <a:endParaRPr lang="en-US" dirty="0" smtClean="0">
              <a:latin typeface="Times New Roman" pitchFamily="18" charset="0"/>
              <a:cs typeface="Times New Roman" pitchFamily="18" charset="0"/>
            </a:endParaRPr>
          </a:p>
          <a:p>
            <a:pPr>
              <a:buFont typeface="Arial" pitchFamily="34" charset="0"/>
              <a:buChar char="•"/>
            </a:pPr>
            <a:r>
              <a:rPr lang="en-US" dirty="0" smtClean="0">
                <a:latin typeface="Times New Roman" pitchFamily="18" charset="0"/>
                <a:cs typeface="Times New Roman" pitchFamily="18" charset="0"/>
              </a:rPr>
              <a:t>               A category module contains category name and description.</a:t>
            </a:r>
          </a:p>
          <a:p>
            <a:pPr>
              <a:buFont typeface="Arial" pitchFamily="34" charset="0"/>
              <a:buChar char="•"/>
            </a:pPr>
            <a:r>
              <a:rPr lang="en-US" dirty="0" smtClean="0">
                <a:latin typeface="Times New Roman" pitchFamily="18" charset="0"/>
                <a:cs typeface="Times New Roman" pitchFamily="18" charset="0"/>
              </a:rPr>
              <a:t>               Each category has also a subcategory which is used for inserting the products.</a:t>
            </a:r>
            <a:endParaRPr lang="en-US" dirty="0">
              <a:latin typeface="Times New Roman" pitchFamily="18" charset="0"/>
              <a:cs typeface="Times New Roman" pitchFamily="18" charset="0"/>
            </a:endParaRPr>
          </a:p>
        </p:txBody>
      </p:sp>
      <p:sp>
        <p:nvSpPr>
          <p:cNvPr id="4" name="TextBox 3"/>
          <p:cNvSpPr txBox="1"/>
          <p:nvPr/>
        </p:nvSpPr>
        <p:spPr>
          <a:xfrm>
            <a:off x="697831" y="4644189"/>
            <a:ext cx="8145379" cy="923330"/>
          </a:xfrm>
          <a:prstGeom prst="rect">
            <a:avLst/>
          </a:prstGeom>
          <a:noFill/>
        </p:spPr>
        <p:txBody>
          <a:bodyPr wrap="square" rtlCol="0">
            <a:spAutoFit/>
          </a:bodyPr>
          <a:lstStyle/>
          <a:p>
            <a:r>
              <a:rPr lang="en-US" u="sng" dirty="0" smtClean="0">
                <a:solidFill>
                  <a:schemeClr val="accent2"/>
                </a:solidFill>
              </a:rPr>
              <a:t>BRAND MODULE:</a:t>
            </a:r>
          </a:p>
          <a:p>
            <a:pPr>
              <a:buFont typeface="Arial" pitchFamily="34" charset="0"/>
              <a:buChar char="•"/>
            </a:pPr>
            <a:r>
              <a:rPr lang="en-US" dirty="0" smtClean="0"/>
              <a:t>           </a:t>
            </a:r>
            <a:r>
              <a:rPr lang="en-US" dirty="0" smtClean="0">
                <a:latin typeface="Times New Roman" pitchFamily="18" charset="0"/>
                <a:cs typeface="Times New Roman" pitchFamily="18" charset="0"/>
              </a:rPr>
              <a:t>A brand module contains brand name and description.</a:t>
            </a:r>
          </a:p>
          <a:p>
            <a:pPr>
              <a:buFont typeface="Arial" pitchFamily="34" charset="0"/>
              <a:buChar char="•"/>
            </a:pPr>
            <a:r>
              <a:rPr lang="en-US" dirty="0" smtClean="0">
                <a:latin typeface="Times New Roman" pitchFamily="18" charset="0"/>
                <a:cs typeface="Times New Roman" pitchFamily="18" charset="0"/>
              </a:rPr>
              <a:t>             Each brand name represents the product brand and their items.</a:t>
            </a:r>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09863" y="589547"/>
            <a:ext cx="8831179" cy="1200329"/>
          </a:xfrm>
          <a:prstGeom prst="rect">
            <a:avLst/>
          </a:prstGeom>
          <a:noFill/>
        </p:spPr>
        <p:txBody>
          <a:bodyPr wrap="square" rtlCol="0">
            <a:spAutoFit/>
          </a:bodyPr>
          <a:lstStyle/>
          <a:p>
            <a:r>
              <a:rPr lang="en-US" u="sng" dirty="0" smtClean="0">
                <a:solidFill>
                  <a:schemeClr val="accent2"/>
                </a:solidFill>
              </a:rPr>
              <a:t>ORDER DETAILS MODULE:</a:t>
            </a:r>
          </a:p>
          <a:p>
            <a:pPr>
              <a:buFont typeface="Arial" pitchFamily="34" charset="0"/>
              <a:buChar char="•"/>
            </a:pPr>
            <a:r>
              <a:rPr lang="en-US" dirty="0" smtClean="0"/>
              <a:t>          </a:t>
            </a:r>
            <a:r>
              <a:rPr lang="en-US" dirty="0" smtClean="0">
                <a:latin typeface="Times New Roman" pitchFamily="18" charset="0"/>
                <a:cs typeface="Times New Roman" pitchFamily="18" charset="0"/>
              </a:rPr>
              <a:t>After the customer purchase the  items their order ID and their Product name would be shown in order history.</a:t>
            </a:r>
          </a:p>
          <a:p>
            <a:pPr>
              <a:buFont typeface="Arial" pitchFamily="34" charset="0"/>
              <a:buChar char="•"/>
            </a:pPr>
            <a:r>
              <a:rPr lang="en-US" dirty="0" smtClean="0">
                <a:latin typeface="Times New Roman" pitchFamily="18" charset="0"/>
                <a:cs typeface="Times New Roman" pitchFamily="18" charset="0"/>
              </a:rPr>
              <a:t>            The customer can also track their order with their order ID.  </a:t>
            </a:r>
            <a:endParaRPr lang="en-US" dirty="0"/>
          </a:p>
        </p:txBody>
      </p:sp>
      <p:sp>
        <p:nvSpPr>
          <p:cNvPr id="3" name="TextBox 2"/>
          <p:cNvSpPr txBox="1"/>
          <p:nvPr/>
        </p:nvSpPr>
        <p:spPr>
          <a:xfrm>
            <a:off x="782053" y="2201779"/>
            <a:ext cx="8819147" cy="1200329"/>
          </a:xfrm>
          <a:prstGeom prst="rect">
            <a:avLst/>
          </a:prstGeom>
          <a:noFill/>
        </p:spPr>
        <p:txBody>
          <a:bodyPr wrap="square" rtlCol="0">
            <a:spAutoFit/>
          </a:bodyPr>
          <a:lstStyle/>
          <a:p>
            <a:r>
              <a:rPr lang="en-US" u="sng" dirty="0" smtClean="0">
                <a:solidFill>
                  <a:schemeClr val="accent2"/>
                </a:solidFill>
              </a:rPr>
              <a:t>SERVICE DETAILS MODULE:</a:t>
            </a:r>
          </a:p>
          <a:p>
            <a:pPr>
              <a:buFont typeface="Arial" pitchFamily="34" charset="0"/>
              <a:buChar char="•"/>
            </a:pPr>
            <a:r>
              <a:rPr lang="en-US" dirty="0" smtClean="0"/>
              <a:t>          </a:t>
            </a:r>
            <a:r>
              <a:rPr lang="en-US" dirty="0" smtClean="0">
                <a:latin typeface="Times New Roman" pitchFamily="18" charset="0"/>
                <a:cs typeface="Times New Roman" pitchFamily="18" charset="0"/>
              </a:rPr>
              <a:t>After the customer purchase for the required service , their service ID would be shown in order history.</a:t>
            </a:r>
          </a:p>
          <a:p>
            <a:pPr>
              <a:buFont typeface="Arial" pitchFamily="34" charset="0"/>
              <a:buChar char="•"/>
            </a:pPr>
            <a:r>
              <a:rPr lang="en-US" dirty="0" smtClean="0">
                <a:latin typeface="Times New Roman" pitchFamily="18" charset="0"/>
                <a:cs typeface="Times New Roman" pitchFamily="18" charset="0"/>
              </a:rPr>
              <a:t>           The customer will receive service at the date and time they have mentioned. </a:t>
            </a:r>
            <a:endParaRPr lang="en-US" dirty="0"/>
          </a:p>
        </p:txBody>
      </p:sp>
      <p:sp>
        <p:nvSpPr>
          <p:cNvPr id="4" name="TextBox 3"/>
          <p:cNvSpPr txBox="1"/>
          <p:nvPr/>
        </p:nvSpPr>
        <p:spPr>
          <a:xfrm>
            <a:off x="926432" y="3729789"/>
            <a:ext cx="8205536" cy="1477328"/>
          </a:xfrm>
          <a:prstGeom prst="rect">
            <a:avLst/>
          </a:prstGeom>
          <a:noFill/>
        </p:spPr>
        <p:txBody>
          <a:bodyPr wrap="square" rtlCol="0">
            <a:spAutoFit/>
          </a:bodyPr>
          <a:lstStyle/>
          <a:p>
            <a:r>
              <a:rPr lang="en-US" u="sng" dirty="0" smtClean="0">
                <a:solidFill>
                  <a:schemeClr val="accent2"/>
                </a:solidFill>
              </a:rPr>
              <a:t>PAYMENT MODULE:</a:t>
            </a:r>
          </a:p>
          <a:p>
            <a:pPr>
              <a:buFont typeface="Arial" pitchFamily="34" charset="0"/>
              <a:buChar char="•"/>
            </a:pPr>
            <a:r>
              <a:rPr lang="en-US" dirty="0" smtClean="0">
                <a:latin typeface="Times New Roman" pitchFamily="18" charset="0"/>
                <a:cs typeface="Times New Roman" pitchFamily="18" charset="0"/>
              </a:rPr>
              <a:t>         The customer will be directed to Razor-pay after they proceed to checkout their order or service.</a:t>
            </a:r>
          </a:p>
          <a:p>
            <a:pPr>
              <a:buFont typeface="Arial" pitchFamily="34" charset="0"/>
              <a:buChar char="•"/>
            </a:pPr>
            <a:r>
              <a:rPr lang="en-US" dirty="0" smtClean="0">
                <a:latin typeface="Times New Roman" pitchFamily="18" charset="0"/>
                <a:cs typeface="Times New Roman" pitchFamily="18" charset="0"/>
              </a:rPr>
              <a:t>         The customer needs to enter their card details, their email and phone-no.</a:t>
            </a:r>
          </a:p>
          <a:p>
            <a:pPr>
              <a:buFont typeface="Arial" pitchFamily="34" charset="0"/>
              <a:buChar char="•"/>
            </a:pPr>
            <a:r>
              <a:rPr lang="en-US" dirty="0" smtClean="0">
                <a:latin typeface="Times New Roman" pitchFamily="18" charset="0"/>
                <a:cs typeface="Times New Roman" pitchFamily="18" charset="0"/>
              </a:rPr>
              <a:t>          Date of payment will be mentioned. </a:t>
            </a:r>
            <a:endParaRPr lang="en-US" dirty="0">
              <a:latin typeface="Times New Roman" pitchFamily="18" charset="0"/>
              <a:cs typeface="Times New Roman" pitchFamily="18" charset="0"/>
            </a:endParaRPr>
          </a:p>
        </p:txBody>
      </p:sp>
      <p:sp>
        <p:nvSpPr>
          <p:cNvPr id="5" name="TextBox 4"/>
          <p:cNvSpPr txBox="1"/>
          <p:nvPr/>
        </p:nvSpPr>
        <p:spPr>
          <a:xfrm>
            <a:off x="962526" y="5378116"/>
            <a:ext cx="9733548" cy="1200329"/>
          </a:xfrm>
          <a:prstGeom prst="rect">
            <a:avLst/>
          </a:prstGeom>
          <a:noFill/>
        </p:spPr>
        <p:txBody>
          <a:bodyPr wrap="square" rtlCol="0">
            <a:spAutoFit/>
          </a:bodyPr>
          <a:lstStyle/>
          <a:p>
            <a:r>
              <a:rPr lang="en-US" u="sng" dirty="0" smtClean="0">
                <a:solidFill>
                  <a:schemeClr val="accent2"/>
                </a:solidFill>
              </a:rPr>
              <a:t>CANCELLATION:</a:t>
            </a:r>
          </a:p>
          <a:p>
            <a:pPr>
              <a:buFont typeface="Arial" pitchFamily="34" charset="0"/>
              <a:buChar char="•"/>
            </a:pPr>
            <a:r>
              <a:rPr lang="en-US" dirty="0" smtClean="0"/>
              <a:t>      </a:t>
            </a:r>
            <a:r>
              <a:rPr lang="en-US" dirty="0" smtClean="0">
                <a:latin typeface="Times New Roman" pitchFamily="18" charset="0"/>
                <a:cs typeface="Times New Roman" pitchFamily="18" charset="0"/>
              </a:rPr>
              <a:t>If the customer needs to cancel the order or service , they can cancel their order/service underneath the placed order/service which will be mentioned.</a:t>
            </a:r>
          </a:p>
          <a:p>
            <a:pPr>
              <a:buFont typeface="Arial" pitchFamily="34" charset="0"/>
              <a:buChar char="•"/>
            </a:pPr>
            <a:r>
              <a:rPr lang="en-US" dirty="0" smtClean="0">
                <a:latin typeface="Times New Roman" pitchFamily="18" charset="0"/>
                <a:cs typeface="Times New Roman" pitchFamily="18" charset="0"/>
              </a:rPr>
              <a:t>       After the customer cancel their order/service they will receive a Cancellation Mail. </a:t>
            </a:r>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33926" y="336884"/>
            <a:ext cx="8879306" cy="2308324"/>
          </a:xfrm>
          <a:prstGeom prst="rect">
            <a:avLst/>
          </a:prstGeom>
          <a:noFill/>
        </p:spPr>
        <p:txBody>
          <a:bodyPr wrap="square" rtlCol="0">
            <a:spAutoFit/>
          </a:bodyPr>
          <a:lstStyle/>
          <a:p>
            <a:r>
              <a:rPr lang="en-US" u="sng" dirty="0" smtClean="0">
                <a:solidFill>
                  <a:schemeClr val="accent2"/>
                </a:solidFill>
              </a:rPr>
              <a:t>EMPLOYEE MODULE:</a:t>
            </a:r>
          </a:p>
          <a:p>
            <a:pPr>
              <a:buFont typeface="Arial" pitchFamily="34" charset="0"/>
              <a:buChar char="•"/>
            </a:pPr>
            <a:r>
              <a:rPr lang="en-US" dirty="0" smtClean="0"/>
              <a:t>           </a:t>
            </a:r>
            <a:r>
              <a:rPr lang="en-US" dirty="0" smtClean="0">
                <a:latin typeface="Times New Roman" pitchFamily="18" charset="0"/>
                <a:cs typeface="Times New Roman" pitchFamily="18" charset="0"/>
              </a:rPr>
              <a:t>Employee details will be managed in the admin side.</a:t>
            </a:r>
          </a:p>
          <a:p>
            <a:pPr>
              <a:buFont typeface="Arial" pitchFamily="34" charset="0"/>
              <a:buChar char="•"/>
            </a:pPr>
            <a:r>
              <a:rPr lang="en-US" dirty="0" smtClean="0">
                <a:latin typeface="Times New Roman" pitchFamily="18" charset="0"/>
                <a:cs typeface="Times New Roman" pitchFamily="18" charset="0"/>
              </a:rPr>
              <a:t>             For Each employee  an </a:t>
            </a:r>
            <a:r>
              <a:rPr lang="en-US" dirty="0" err="1" smtClean="0">
                <a:latin typeface="Times New Roman" pitchFamily="18" charset="0"/>
                <a:cs typeface="Times New Roman" pitchFamily="18" charset="0"/>
              </a:rPr>
              <a:t>Emp_Id</a:t>
            </a:r>
            <a:r>
              <a:rPr lang="en-US" dirty="0" smtClean="0">
                <a:latin typeface="Times New Roman" pitchFamily="18" charset="0"/>
                <a:cs typeface="Times New Roman" pitchFamily="18" charset="0"/>
              </a:rPr>
              <a:t> is created</a:t>
            </a:r>
          </a:p>
          <a:p>
            <a:pPr>
              <a:buFont typeface="Arial" pitchFamily="34" charset="0"/>
              <a:buChar char="•"/>
            </a:pPr>
            <a:r>
              <a:rPr lang="en-US" dirty="0" smtClean="0">
                <a:latin typeface="Times New Roman" pitchFamily="18" charset="0"/>
                <a:cs typeface="Times New Roman" pitchFamily="18" charset="0"/>
              </a:rPr>
              <a:t>             The admin will enter all the employee details.</a:t>
            </a:r>
          </a:p>
          <a:p>
            <a:pPr>
              <a:buFont typeface="Arial" pitchFamily="34" charset="0"/>
              <a:buChar char="•"/>
            </a:pPr>
            <a:r>
              <a:rPr lang="en-US" dirty="0" smtClean="0">
                <a:latin typeface="Times New Roman" pitchFamily="18" charset="0"/>
                <a:cs typeface="Times New Roman" pitchFamily="18" charset="0"/>
              </a:rPr>
              <a:t>             After entering the details employee id will be generated.</a:t>
            </a:r>
          </a:p>
          <a:p>
            <a:pPr>
              <a:buFont typeface="Arial" pitchFamily="34" charset="0"/>
              <a:buChar char="•"/>
            </a:pPr>
            <a:r>
              <a:rPr lang="en-US" dirty="0" smtClean="0">
                <a:latin typeface="Times New Roman" pitchFamily="18" charset="0"/>
                <a:cs typeface="Times New Roman" pitchFamily="18" charset="0"/>
              </a:rPr>
              <a:t>             The employee  must enter the employee id in which time they come and in which time they leave.</a:t>
            </a:r>
          </a:p>
          <a:p>
            <a:pPr>
              <a:buFont typeface="Arial" pitchFamily="34" charset="0"/>
              <a:buChar char="•"/>
            </a:pPr>
            <a:r>
              <a:rPr lang="en-US" dirty="0" smtClean="0">
                <a:latin typeface="Times New Roman" pitchFamily="18" charset="0"/>
                <a:cs typeface="Times New Roman" pitchFamily="18" charset="0"/>
              </a:rPr>
              <a:t>             The employee’s salary , deduction, net-pay and gross pay will  be calculated. </a:t>
            </a:r>
            <a:endParaRPr lang="en-US" dirty="0"/>
          </a:p>
        </p:txBody>
      </p:sp>
      <p:sp>
        <p:nvSpPr>
          <p:cNvPr id="3" name="TextBox 2"/>
          <p:cNvSpPr txBox="1"/>
          <p:nvPr/>
        </p:nvSpPr>
        <p:spPr>
          <a:xfrm>
            <a:off x="782053" y="3176337"/>
            <a:ext cx="8686800" cy="2031325"/>
          </a:xfrm>
          <a:prstGeom prst="rect">
            <a:avLst/>
          </a:prstGeom>
          <a:noFill/>
        </p:spPr>
        <p:txBody>
          <a:bodyPr wrap="square" rtlCol="0">
            <a:spAutoFit/>
          </a:bodyPr>
          <a:lstStyle/>
          <a:p>
            <a:r>
              <a:rPr lang="en-US" u="sng" dirty="0" smtClean="0">
                <a:solidFill>
                  <a:schemeClr val="accent2"/>
                </a:solidFill>
              </a:rPr>
              <a:t>SALARY DETAILS OF EMPLOYEE:</a:t>
            </a:r>
          </a:p>
          <a:p>
            <a:pPr>
              <a:buFont typeface="Arial" pitchFamily="34" charset="0"/>
              <a:buChar char="•"/>
            </a:pPr>
            <a:r>
              <a:rPr lang="en-US" dirty="0" smtClean="0">
                <a:latin typeface="Times New Roman" pitchFamily="18" charset="0"/>
                <a:cs typeface="Times New Roman" pitchFamily="18" charset="0"/>
              </a:rPr>
              <a:t>           For salary details the employee’s </a:t>
            </a:r>
            <a:r>
              <a:rPr lang="en-US" dirty="0" err="1" smtClean="0">
                <a:latin typeface="Times New Roman" pitchFamily="18" charset="0"/>
                <a:cs typeface="Times New Roman" pitchFamily="18" charset="0"/>
              </a:rPr>
              <a:t>Emp_id</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Emp_name</a:t>
            </a:r>
            <a:r>
              <a:rPr lang="en-US" dirty="0" smtClean="0">
                <a:latin typeface="Times New Roman" pitchFamily="18" charset="0"/>
                <a:cs typeface="Times New Roman" pitchFamily="18" charset="0"/>
              </a:rPr>
              <a:t> and their designation is collected.</a:t>
            </a:r>
          </a:p>
          <a:p>
            <a:pPr>
              <a:buFont typeface="Arial" pitchFamily="34" charset="0"/>
              <a:buChar char="•"/>
            </a:pPr>
            <a:r>
              <a:rPr lang="en-US" dirty="0" smtClean="0">
                <a:latin typeface="Times New Roman" pitchFamily="18" charset="0"/>
                <a:cs typeface="Times New Roman" pitchFamily="18" charset="0"/>
              </a:rPr>
              <a:t>           Net pay is calculated according to the salary which they earn and is </a:t>
            </a:r>
            <a:r>
              <a:rPr lang="en-US" dirty="0" err="1" smtClean="0">
                <a:latin typeface="Times New Roman" pitchFamily="18" charset="0"/>
                <a:cs typeface="Times New Roman" pitchFamily="18" charset="0"/>
              </a:rPr>
              <a:t>lessed</a:t>
            </a:r>
            <a:r>
              <a:rPr lang="en-US" dirty="0" smtClean="0">
                <a:latin typeface="Times New Roman" pitchFamily="18" charset="0"/>
                <a:cs typeface="Times New Roman" pitchFamily="18" charset="0"/>
              </a:rPr>
              <a:t> by No of days they were not present.</a:t>
            </a:r>
          </a:p>
          <a:p>
            <a:pPr>
              <a:buFont typeface="Arial" pitchFamily="34" charset="0"/>
              <a:buChar char="•"/>
            </a:pPr>
            <a:r>
              <a:rPr lang="en-US" dirty="0" smtClean="0">
                <a:latin typeface="Times New Roman" pitchFamily="18" charset="0"/>
                <a:cs typeface="Times New Roman" pitchFamily="18" charset="0"/>
              </a:rPr>
              <a:t>           Month of salary in which date they have received.</a:t>
            </a:r>
          </a:p>
          <a:p>
            <a:pPr>
              <a:buFont typeface="Arial" pitchFamily="34" charset="0"/>
              <a:buChar char="•"/>
            </a:pPr>
            <a:r>
              <a:rPr lang="en-US" dirty="0" smtClean="0">
                <a:latin typeface="Times New Roman" pitchFamily="18" charset="0"/>
                <a:cs typeface="Times New Roman" pitchFamily="18" charset="0"/>
              </a:rPr>
              <a:t>           No of days they have been present will also be noted.</a:t>
            </a:r>
            <a:endParaRPr lang="en-US" dirty="0">
              <a:latin typeface="Times New Roman" pitchFamily="18" charset="0"/>
              <a:cs typeface="Times New Roman"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 xmlns:a16="http://schemas.microsoft.com/office/drawing/2014/main" id="{1681B849-C588-4E96-BFDF-47F6E2106542}"/>
              </a:ext>
            </a:extLst>
          </p:cNvPr>
          <p:cNvSpPr>
            <a:spLocks noGrp="1"/>
          </p:cNvSpPr>
          <p:nvPr>
            <p:ph idx="1"/>
          </p:nvPr>
        </p:nvSpPr>
        <p:spPr>
          <a:xfrm>
            <a:off x="490092" y="377438"/>
            <a:ext cx="10332961" cy="6480562"/>
          </a:xfrm>
        </p:spPr>
        <p:txBody>
          <a:bodyPr>
            <a:normAutofit fontScale="25000" lnSpcReduction="20000"/>
          </a:bodyPr>
          <a:lstStyle/>
          <a:p>
            <a:pPr marL="0" indent="0">
              <a:buNone/>
            </a:pPr>
            <a:r>
              <a:rPr lang="en-IN" sz="6800" b="1" u="sng"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TESTING:</a:t>
            </a:r>
            <a:endParaRPr lang="en-IN" sz="6800" u="sng"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endParaRPr lang="en-IN" sz="1400" dirty="0">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60000"/>
              </a:lnSpc>
              <a:buNone/>
            </a:pPr>
            <a:r>
              <a:rPr lang="en-IN" sz="6800" dirty="0">
                <a:latin typeface="Times New Roman" panose="02020603050405020304" pitchFamily="18" charset="0"/>
                <a:ea typeface="Calibri" panose="020F0502020204030204" pitchFamily="34" charset="0"/>
                <a:cs typeface="Times New Roman" panose="02020603050405020304" pitchFamily="18" charset="0"/>
              </a:rPr>
              <a:t>Software testing is an investigation conducted to provide stakeholder with information about   the quality of the software product or services under test. Software testing can also provide an objective, independent view of the software to allow the business to appreciate and understand the risk of software implementation. Test techniques include the process of executing a program or application with the intent of finding software bugs (error or other defects), and verifying that the software product is fit for use.</a:t>
            </a:r>
          </a:p>
          <a:p>
            <a:endParaRPr lang="en-IN" sz="1400"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lnSpc>
                <a:spcPct val="150000"/>
              </a:lnSpc>
              <a:spcAft>
                <a:spcPts val="564"/>
              </a:spcAft>
              <a:buNone/>
            </a:pPr>
            <a:r>
              <a:rPr lang="en-IN" sz="7900" b="1" u="sng"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OBJECTIVES OF TESTING:</a:t>
            </a:r>
            <a:endParaRPr lang="en-IN" sz="7900" u="sng"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241916" indent="-241916" algn="just">
              <a:lnSpc>
                <a:spcPct val="150000"/>
              </a:lnSpc>
              <a:spcAft>
                <a:spcPts val="564"/>
              </a:spcAft>
              <a:buFont typeface="Symbol" panose="05050102010706020507" pitchFamily="18" charset="2"/>
              <a:buChar char=""/>
            </a:pPr>
            <a:r>
              <a:rPr lang="en-IN" sz="6800" dirty="0">
                <a:latin typeface="Times New Roman" panose="02020603050405020304" pitchFamily="18" charset="0"/>
                <a:ea typeface="Times New Roman" panose="02020603050405020304" pitchFamily="18" charset="0"/>
              </a:rPr>
              <a:t>Testing is a process of executing a program with intent of finding an error.</a:t>
            </a:r>
          </a:p>
          <a:p>
            <a:pPr marL="241916" indent="-241916" algn="just">
              <a:lnSpc>
                <a:spcPct val="150000"/>
              </a:lnSpc>
              <a:spcAft>
                <a:spcPts val="564"/>
              </a:spcAft>
              <a:buFont typeface="Symbol" panose="05050102010706020507" pitchFamily="18" charset="2"/>
              <a:buChar char=""/>
            </a:pPr>
            <a:r>
              <a:rPr lang="en-IN" sz="6800" dirty="0">
                <a:latin typeface="Times New Roman" panose="02020603050405020304" pitchFamily="18" charset="0"/>
                <a:ea typeface="Times New Roman" panose="02020603050405020304" pitchFamily="18" charset="0"/>
              </a:rPr>
              <a:t>A good test case is one that has a right probability of finding an as yet undiscovered  error.</a:t>
            </a:r>
          </a:p>
          <a:p>
            <a:pPr marL="241916" indent="-241916" algn="just">
              <a:lnSpc>
                <a:spcPct val="150000"/>
              </a:lnSpc>
              <a:spcAft>
                <a:spcPts val="564"/>
              </a:spcAft>
              <a:buFont typeface="Symbol" panose="05050102010706020507" pitchFamily="18" charset="2"/>
              <a:buChar char=""/>
            </a:pPr>
            <a:r>
              <a:rPr lang="en-IN" sz="6800" dirty="0">
                <a:latin typeface="Times New Roman" panose="02020603050405020304" pitchFamily="18" charset="0"/>
                <a:ea typeface="Times New Roman" panose="02020603050405020304" pitchFamily="18" charset="0"/>
              </a:rPr>
              <a:t>A successful test is one that uncover an as yet undiscovered error.</a:t>
            </a:r>
          </a:p>
          <a:p>
            <a:pPr marL="241916" indent="-241916" algn="just">
              <a:lnSpc>
                <a:spcPct val="150000"/>
              </a:lnSpc>
              <a:spcAft>
                <a:spcPts val="564"/>
              </a:spcAft>
              <a:buFont typeface="Symbol" panose="05050102010706020507" pitchFamily="18" charset="2"/>
              <a:buChar char=""/>
            </a:pPr>
            <a:r>
              <a:rPr lang="en-IN" sz="6800" dirty="0">
                <a:latin typeface="Times New Roman" panose="02020603050405020304" pitchFamily="18" charset="0"/>
                <a:ea typeface="Times New Roman" panose="02020603050405020304" pitchFamily="18" charset="0"/>
              </a:rPr>
              <a:t>Objectives tests are measures in which responses maximize objectivity, in the sense that response options are structured such that examinees have only a limited set of options. Structuring a measure in this way is intended to minimize subjectivity or bias on the part of the individual administering the measure so that administering and interpreting the result does not rely on the judgment of the examiner.</a:t>
            </a:r>
            <a:endParaRPr lang="en-US" sz="6800" dirty="0"/>
          </a:p>
          <a:p>
            <a:endParaRPr lang="en-IN" dirty="0"/>
          </a:p>
        </p:txBody>
      </p:sp>
    </p:spTree>
    <p:extLst>
      <p:ext uri="{BB962C8B-B14F-4D97-AF65-F5344CB8AC3E}">
        <p14:creationId xmlns="" xmlns:p14="http://schemas.microsoft.com/office/powerpoint/2010/main" val="401993435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DC4C2ED7-04FA-4214-878D-342ED6637D6B}"/>
              </a:ext>
            </a:extLst>
          </p:cNvPr>
          <p:cNvSpPr>
            <a:spLocks noGrp="1"/>
          </p:cNvSpPr>
          <p:nvPr>
            <p:ph idx="1"/>
          </p:nvPr>
        </p:nvSpPr>
        <p:spPr>
          <a:xfrm>
            <a:off x="1679829" y="267269"/>
            <a:ext cx="9994133" cy="6156733"/>
          </a:xfrm>
        </p:spPr>
        <p:txBody>
          <a:bodyPr>
            <a:normAutofit fontScale="40000" lnSpcReduction="20000"/>
          </a:bodyPr>
          <a:lstStyle/>
          <a:p>
            <a:pPr marL="0" indent="0">
              <a:buNone/>
            </a:pPr>
            <a:r>
              <a:rPr lang="en-IN" sz="6100" b="1" u="sng"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TESTING PLAN:</a:t>
            </a:r>
          </a:p>
          <a:p>
            <a:pPr marL="241916" indent="-241916" algn="just">
              <a:lnSpc>
                <a:spcPct val="170000"/>
              </a:lnSpc>
              <a:spcAft>
                <a:spcPts val="564"/>
              </a:spcAft>
              <a:buFont typeface="Symbol" panose="05050102010706020507" pitchFamily="18" charset="2"/>
              <a:buChar char=""/>
            </a:pPr>
            <a:r>
              <a:rPr lang="en-IN" sz="5600" dirty="0">
                <a:latin typeface="Times New Roman" panose="02020603050405020304" pitchFamily="18" charset="0"/>
                <a:ea typeface="Times New Roman" panose="02020603050405020304" pitchFamily="18" charset="0"/>
              </a:rPr>
              <a:t>Analyse the product </a:t>
            </a:r>
          </a:p>
          <a:p>
            <a:pPr marL="241916" indent="-241916" algn="just">
              <a:lnSpc>
                <a:spcPct val="170000"/>
              </a:lnSpc>
              <a:spcAft>
                <a:spcPts val="564"/>
              </a:spcAft>
              <a:buFont typeface="Symbol" panose="05050102010706020507" pitchFamily="18" charset="2"/>
              <a:buChar char=""/>
            </a:pPr>
            <a:r>
              <a:rPr lang="en-IN" sz="5600" dirty="0">
                <a:latin typeface="Times New Roman" panose="02020603050405020304" pitchFamily="18" charset="0"/>
                <a:ea typeface="Times New Roman" panose="02020603050405020304" pitchFamily="18" charset="0"/>
              </a:rPr>
              <a:t>Design the test strategy</a:t>
            </a:r>
          </a:p>
          <a:p>
            <a:pPr marL="241916" indent="-241916" algn="just">
              <a:lnSpc>
                <a:spcPct val="170000"/>
              </a:lnSpc>
              <a:spcAft>
                <a:spcPts val="564"/>
              </a:spcAft>
              <a:buFont typeface="Symbol" panose="05050102010706020507" pitchFamily="18" charset="2"/>
              <a:buChar char=""/>
            </a:pPr>
            <a:r>
              <a:rPr lang="en-IN" sz="5600" dirty="0">
                <a:latin typeface="Times New Roman" panose="02020603050405020304" pitchFamily="18" charset="0"/>
                <a:ea typeface="Times New Roman" panose="02020603050405020304" pitchFamily="18" charset="0"/>
              </a:rPr>
              <a:t>Define the test objectives </a:t>
            </a:r>
          </a:p>
          <a:p>
            <a:pPr marL="241916" indent="-241916" algn="just">
              <a:lnSpc>
                <a:spcPct val="170000"/>
              </a:lnSpc>
              <a:spcAft>
                <a:spcPts val="564"/>
              </a:spcAft>
              <a:buFont typeface="Symbol" panose="05050102010706020507" pitchFamily="18" charset="2"/>
              <a:buChar char=""/>
            </a:pPr>
            <a:r>
              <a:rPr lang="en-IN" sz="5600" dirty="0">
                <a:latin typeface="Times New Roman" panose="02020603050405020304" pitchFamily="18" charset="0"/>
                <a:ea typeface="Times New Roman" panose="02020603050405020304" pitchFamily="18" charset="0"/>
              </a:rPr>
              <a:t>Define test criteria </a:t>
            </a:r>
          </a:p>
          <a:p>
            <a:pPr marL="241916" indent="-241916" algn="just">
              <a:lnSpc>
                <a:spcPct val="170000"/>
              </a:lnSpc>
              <a:spcAft>
                <a:spcPts val="564"/>
              </a:spcAft>
              <a:buFont typeface="Symbol" panose="05050102010706020507" pitchFamily="18" charset="2"/>
              <a:buChar char=""/>
            </a:pPr>
            <a:r>
              <a:rPr lang="en-IN" sz="5600" dirty="0">
                <a:latin typeface="Times New Roman" panose="02020603050405020304" pitchFamily="18" charset="0"/>
                <a:ea typeface="Times New Roman" panose="02020603050405020304" pitchFamily="18" charset="0"/>
              </a:rPr>
              <a:t>Resources planning</a:t>
            </a:r>
          </a:p>
          <a:p>
            <a:pPr marL="241916" indent="-241916" algn="just">
              <a:lnSpc>
                <a:spcPct val="170000"/>
              </a:lnSpc>
              <a:spcAft>
                <a:spcPts val="564"/>
              </a:spcAft>
              <a:buFont typeface="Symbol" panose="05050102010706020507" pitchFamily="18" charset="2"/>
              <a:buChar char=""/>
            </a:pPr>
            <a:r>
              <a:rPr lang="en-IN" sz="5600" dirty="0">
                <a:latin typeface="Times New Roman" panose="02020603050405020304" pitchFamily="18" charset="0"/>
                <a:ea typeface="Times New Roman" panose="02020603050405020304" pitchFamily="18" charset="0"/>
              </a:rPr>
              <a:t>Plan test environment</a:t>
            </a:r>
          </a:p>
          <a:p>
            <a:pPr marL="241916" indent="-241916" algn="just">
              <a:lnSpc>
                <a:spcPct val="170000"/>
              </a:lnSpc>
              <a:spcAft>
                <a:spcPts val="564"/>
              </a:spcAft>
              <a:buFont typeface="Symbol" panose="05050102010706020507" pitchFamily="18" charset="2"/>
              <a:buChar char=""/>
            </a:pPr>
            <a:r>
              <a:rPr lang="en-IN" sz="5600" dirty="0">
                <a:latin typeface="Times New Roman" panose="02020603050405020304" pitchFamily="18" charset="0"/>
                <a:ea typeface="Times New Roman" panose="02020603050405020304" pitchFamily="18" charset="0"/>
              </a:rPr>
              <a:t>Schedule &amp; estimation</a:t>
            </a:r>
          </a:p>
          <a:p>
            <a:pPr marL="241916" indent="-241916" algn="just">
              <a:lnSpc>
                <a:spcPct val="170000"/>
              </a:lnSpc>
              <a:spcAft>
                <a:spcPts val="564"/>
              </a:spcAft>
              <a:buFont typeface="Symbol" panose="05050102010706020507" pitchFamily="18" charset="2"/>
              <a:buChar char=""/>
            </a:pPr>
            <a:r>
              <a:rPr lang="en-IN" sz="5600" dirty="0">
                <a:latin typeface="Times New Roman" panose="02020603050405020304" pitchFamily="18" charset="0"/>
                <a:ea typeface="Calibri" panose="020F0502020204030204" pitchFamily="34" charset="0"/>
                <a:cs typeface="Times New Roman" panose="02020603050405020304" pitchFamily="18" charset="0"/>
              </a:rPr>
              <a:t>Determining test deliverables</a:t>
            </a:r>
          </a:p>
        </p:txBody>
      </p:sp>
    </p:spTree>
    <p:extLst>
      <p:ext uri="{BB962C8B-B14F-4D97-AF65-F5344CB8AC3E}">
        <p14:creationId xmlns="" xmlns:p14="http://schemas.microsoft.com/office/powerpoint/2010/main" val="14469803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andicam 2021-03-24 21-10-15-678.jpg"/>
          <p:cNvPicPr/>
          <p:nvPr/>
        </p:nvPicPr>
        <p:blipFill>
          <a:blip r:embed="rId2">
            <a:lum bright="-10000"/>
          </a:blip>
          <a:srcRect l="24260" t="16272" r="42241"/>
          <a:stretch>
            <a:fillRect/>
          </a:stretch>
        </p:blipFill>
        <p:spPr>
          <a:xfrm>
            <a:off x="3212431" y="589547"/>
            <a:ext cx="4908885" cy="6268453"/>
          </a:xfrm>
          <a:prstGeom prst="rect">
            <a:avLst/>
          </a:prstGeom>
        </p:spPr>
      </p:pic>
      <p:sp>
        <p:nvSpPr>
          <p:cNvPr id="3" name="Rectangle 2"/>
          <p:cNvSpPr/>
          <p:nvPr/>
        </p:nvSpPr>
        <p:spPr>
          <a:xfrm>
            <a:off x="0" y="0"/>
            <a:ext cx="5257800" cy="646331"/>
          </a:xfrm>
          <a:prstGeom prst="rect">
            <a:avLst/>
          </a:prstGeom>
        </p:spPr>
        <p:txBody>
          <a:bodyPr wrap="square">
            <a:spAutoFit/>
          </a:bodyPr>
          <a:lstStyle/>
          <a:p>
            <a:r>
              <a:rPr lang="en-US" sz="3600" u="sng" dirty="0" smtClean="0">
                <a:solidFill>
                  <a:schemeClr val="accent1"/>
                </a:solidFill>
              </a:rPr>
              <a:t>COMPLETION LETTER</a:t>
            </a:r>
            <a:endParaRPr lang="en-US" sz="3600" u="sng" dirty="0">
              <a:solidFill>
                <a:schemeClr val="accen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D201B471-66B7-4637-8F3C-B6416F30C459}"/>
              </a:ext>
            </a:extLst>
          </p:cNvPr>
          <p:cNvSpPr>
            <a:spLocks noGrp="1"/>
          </p:cNvSpPr>
          <p:nvPr>
            <p:ph idx="1"/>
          </p:nvPr>
        </p:nvSpPr>
        <p:spPr>
          <a:xfrm>
            <a:off x="2417176" y="386763"/>
            <a:ext cx="8915400" cy="5653498"/>
          </a:xfrm>
        </p:spPr>
        <p:txBody>
          <a:bodyPr/>
          <a:lstStyle/>
          <a:p>
            <a:pPr marL="0" indent="0" algn="just">
              <a:lnSpc>
                <a:spcPct val="150000"/>
              </a:lnSpc>
              <a:spcAft>
                <a:spcPts val="564"/>
              </a:spcAft>
              <a:buNone/>
            </a:pPr>
            <a:r>
              <a:rPr lang="en-IN" sz="1700" b="1" u="sng"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TYPES OF TESTING:</a:t>
            </a:r>
          </a:p>
          <a:p>
            <a:pPr algn="just">
              <a:lnSpc>
                <a:spcPct val="150000"/>
              </a:lnSpc>
              <a:spcAft>
                <a:spcPts val="564"/>
              </a:spcAft>
              <a:buFont typeface="Arial" panose="020B0604020202020204" pitchFamily="34" charset="0"/>
              <a:buChar char="•"/>
            </a:pPr>
            <a:r>
              <a:rPr lang="en-IN" sz="2000" dirty="0">
                <a:latin typeface="Times New Roman" panose="02020603050405020304" pitchFamily="18" charset="0"/>
                <a:ea typeface="Times New Roman" panose="02020603050405020304" pitchFamily="18" charset="0"/>
              </a:rPr>
              <a:t>Unit </a:t>
            </a:r>
            <a:r>
              <a:rPr lang="en-IN" sz="2000" dirty="0" smtClean="0">
                <a:latin typeface="Times New Roman" panose="02020603050405020304" pitchFamily="18" charset="0"/>
                <a:ea typeface="Times New Roman" panose="02020603050405020304" pitchFamily="18" charset="0"/>
              </a:rPr>
              <a:t>testing</a:t>
            </a:r>
          </a:p>
          <a:p>
            <a:pPr algn="just">
              <a:lnSpc>
                <a:spcPct val="150000"/>
              </a:lnSpc>
              <a:spcAft>
                <a:spcPts val="564"/>
              </a:spcAft>
              <a:buFont typeface="Arial" panose="020B0604020202020204" pitchFamily="34" charset="0"/>
              <a:buChar char="•"/>
            </a:pPr>
            <a:r>
              <a:rPr lang="en-IN" sz="2000" dirty="0" smtClean="0">
                <a:latin typeface="Times New Roman" panose="02020603050405020304" pitchFamily="18" charset="0"/>
                <a:ea typeface="Times New Roman" panose="02020603050405020304" pitchFamily="18" charset="0"/>
              </a:rPr>
              <a:t>Integration testing</a:t>
            </a:r>
          </a:p>
          <a:p>
            <a:pPr algn="just">
              <a:lnSpc>
                <a:spcPct val="150000"/>
              </a:lnSpc>
              <a:spcAft>
                <a:spcPts val="564"/>
              </a:spcAft>
              <a:buFont typeface="Arial" panose="020B0604020202020204" pitchFamily="34" charset="0"/>
              <a:buChar char="•"/>
            </a:pPr>
            <a:r>
              <a:rPr lang="en-IN" sz="2000" dirty="0" smtClean="0">
                <a:latin typeface="Times New Roman" panose="02020603050405020304" pitchFamily="18" charset="0"/>
                <a:ea typeface="Times New Roman" panose="02020603050405020304" pitchFamily="18" charset="0"/>
              </a:rPr>
              <a:t>Functional testing</a:t>
            </a:r>
          </a:p>
          <a:p>
            <a:pPr algn="just">
              <a:lnSpc>
                <a:spcPct val="150000"/>
              </a:lnSpc>
              <a:spcAft>
                <a:spcPts val="564"/>
              </a:spcAft>
              <a:buFont typeface="Arial" panose="020B0604020202020204" pitchFamily="34" charset="0"/>
              <a:buChar char="•"/>
            </a:pPr>
            <a:r>
              <a:rPr lang="en-IN" sz="2000" dirty="0" smtClean="0">
                <a:latin typeface="Times New Roman" panose="02020603050405020304" pitchFamily="18" charset="0"/>
                <a:ea typeface="Times New Roman" panose="02020603050405020304" pitchFamily="18" charset="0"/>
              </a:rPr>
              <a:t>Validation testing</a:t>
            </a:r>
            <a:endParaRPr lang="en-IN" sz="2000" dirty="0" smtClean="0"/>
          </a:p>
          <a:p>
            <a:pPr algn="just">
              <a:lnSpc>
                <a:spcPct val="150000"/>
              </a:lnSpc>
              <a:spcAft>
                <a:spcPts val="564"/>
              </a:spcAft>
              <a:buFont typeface="Arial" panose="020B0604020202020204" pitchFamily="34" charset="0"/>
              <a:buChar char="•"/>
            </a:pPr>
            <a:endParaRPr lang="en-IN" sz="2000" dirty="0" smtClean="0">
              <a:latin typeface="Times New Roman" panose="02020603050405020304" pitchFamily="18" charset="0"/>
              <a:ea typeface="Times New Roman" panose="02020603050405020304" pitchFamily="18" charset="0"/>
            </a:endParaRPr>
          </a:p>
          <a:p>
            <a:pPr algn="just">
              <a:lnSpc>
                <a:spcPct val="150000"/>
              </a:lnSpc>
              <a:spcAft>
                <a:spcPts val="564"/>
              </a:spcAft>
              <a:buFont typeface="Arial" panose="020B0604020202020204" pitchFamily="34" charset="0"/>
              <a:buChar char="•"/>
            </a:pPr>
            <a:endParaRPr lang="en-IN" sz="2000" dirty="0">
              <a:latin typeface="Times New Roman" panose="02020603050405020304" pitchFamily="18" charset="0"/>
              <a:ea typeface="Times New Roman" panose="02020603050405020304" pitchFamily="18" charset="0"/>
            </a:endParaRPr>
          </a:p>
          <a:p>
            <a:pPr>
              <a:buNone/>
            </a:pPr>
            <a:endParaRPr lang="en-IN" dirty="0"/>
          </a:p>
        </p:txBody>
      </p:sp>
    </p:spTree>
    <p:extLst>
      <p:ext uri="{BB962C8B-B14F-4D97-AF65-F5344CB8AC3E}">
        <p14:creationId xmlns="" xmlns:p14="http://schemas.microsoft.com/office/powerpoint/2010/main" val="279617071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08DA77FB-4463-4FE8-9C78-C0743284194F}"/>
              </a:ext>
            </a:extLst>
          </p:cNvPr>
          <p:cNvSpPr>
            <a:spLocks noGrp="1"/>
          </p:cNvSpPr>
          <p:nvPr>
            <p:ph idx="1"/>
          </p:nvPr>
        </p:nvSpPr>
        <p:spPr>
          <a:xfrm>
            <a:off x="338769" y="290818"/>
            <a:ext cx="10350460" cy="6567182"/>
          </a:xfrm>
        </p:spPr>
        <p:txBody>
          <a:bodyPr>
            <a:normAutofit fontScale="92500" lnSpcReduction="10000"/>
          </a:bodyPr>
          <a:lstStyle/>
          <a:p>
            <a:pPr marL="0" indent="0" algn="just">
              <a:lnSpc>
                <a:spcPct val="150000"/>
              </a:lnSpc>
              <a:spcAft>
                <a:spcPts val="564"/>
              </a:spcAft>
              <a:buNone/>
            </a:pPr>
            <a:r>
              <a:rPr lang="en-IN" sz="2000" b="1" u="sng"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UNIT TESTING:</a:t>
            </a:r>
            <a:endParaRPr lang="en-IN" sz="2000" u="sng"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spcAft>
                <a:spcPts val="564"/>
              </a:spcAft>
              <a:buNone/>
            </a:pPr>
            <a:r>
              <a:rPr lang="en-IN" dirty="0">
                <a:latin typeface="Times New Roman" panose="02020603050405020304" pitchFamily="18" charset="0"/>
                <a:ea typeface="Calibri" panose="020F0502020204030204" pitchFamily="34" charset="0"/>
                <a:cs typeface="Times New Roman" panose="02020603050405020304" pitchFamily="18" charset="0"/>
              </a:rPr>
              <a:t>Unit testing is a software development process that involves a synchronizes application of a broad spectrum of defect prevention and detection in order to reduce software development risk, time, and costs. It is performed by the software developer or engineer during the construction phase of the software development lifecycle.</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spcAft>
                <a:spcPts val="564"/>
              </a:spcAft>
              <a:buNone/>
            </a:pPr>
            <a:r>
              <a:rPr lang="en-IN" dirty="0">
                <a:latin typeface="Times New Roman" panose="02020603050405020304" pitchFamily="18" charset="0"/>
                <a:ea typeface="Calibri" panose="020F0502020204030204" pitchFamily="34" charset="0"/>
                <a:cs typeface="Times New Roman" panose="02020603050405020304" pitchFamily="18" charset="0"/>
              </a:rPr>
              <a:t> Unit testing aims to eliminate construction error before code is promoted to additional testing; this strategy is intended to increase the quality of the resulting software as well as the efficiency of the overall development process. Depending on the organization’s expectations for software development, unit testing might include static code analysis, data-flow analysis, metrics analysis, peer code reviews, code coverage analysis and other software testing practices.</a:t>
            </a:r>
          </a:p>
          <a:p>
            <a:pPr marL="0" indent="0" algn="just">
              <a:lnSpc>
                <a:spcPct val="150000"/>
              </a:lnSpc>
              <a:spcAft>
                <a:spcPts val="564"/>
              </a:spcAft>
              <a:buNone/>
            </a:pPr>
            <a:r>
              <a:rPr lang="en-IN" sz="2000" b="1" u="sng"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FUNCTIONAL </a:t>
            </a:r>
            <a:r>
              <a:rPr lang="en-IN" sz="2000" b="1" u="sng" dirty="0" smtClean="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TESTING:</a:t>
            </a:r>
            <a:endParaRPr lang="en-IN" sz="2000" u="sng"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spcAft>
                <a:spcPts val="564"/>
              </a:spcAft>
              <a:buNone/>
            </a:pPr>
            <a:r>
              <a:rPr lang="en-IN" dirty="0">
                <a:latin typeface="Times New Roman" panose="02020603050405020304" pitchFamily="18" charset="0"/>
                <a:ea typeface="Calibri" panose="020F0502020204030204" pitchFamily="34" charset="0"/>
                <a:cs typeface="Times New Roman" panose="02020603050405020304" pitchFamily="18" charset="0"/>
              </a:rPr>
              <a:t>Functional testing is a quality assurance </a:t>
            </a:r>
            <a:r>
              <a:rPr lang="en-IN" b="1" dirty="0">
                <a:latin typeface="Times New Roman" panose="02020603050405020304" pitchFamily="18" charset="0"/>
                <a:ea typeface="Calibri" panose="020F0502020204030204" pitchFamily="34" charset="0"/>
                <a:cs typeface="Times New Roman" panose="02020603050405020304" pitchFamily="18" charset="0"/>
              </a:rPr>
              <a:t>(QA) </a:t>
            </a:r>
            <a:r>
              <a:rPr lang="en-IN" dirty="0">
                <a:latin typeface="Times New Roman" panose="02020603050405020304" pitchFamily="18" charset="0"/>
                <a:ea typeface="Calibri" panose="020F0502020204030204" pitchFamily="34" charset="0"/>
                <a:cs typeface="Times New Roman" panose="02020603050405020304" pitchFamily="18" charset="0"/>
              </a:rPr>
              <a:t>process and a type of black-box testing that bases its test cases on the specifications of the software component under test. </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spcAft>
                <a:spcPts val="564"/>
              </a:spcAft>
              <a:buNone/>
            </a:pPr>
            <a:r>
              <a:rPr lang="en-IN" dirty="0">
                <a:latin typeface="Times New Roman" panose="02020603050405020304" pitchFamily="18" charset="0"/>
                <a:ea typeface="Calibri" panose="020F0502020204030204" pitchFamily="34" charset="0"/>
                <a:cs typeface="Times New Roman" panose="02020603050405020304" pitchFamily="18" charset="0"/>
              </a:rPr>
              <a:t>Functions are tested by feeding them input and examining the output, and internal program structure is rarely considered </a:t>
            </a:r>
            <a:r>
              <a:rPr lang="en-IN" b="1" dirty="0">
                <a:latin typeface="Times New Roman" panose="02020603050405020304" pitchFamily="18" charset="0"/>
                <a:ea typeface="Calibri" panose="020F0502020204030204" pitchFamily="34" charset="0"/>
                <a:cs typeface="Times New Roman" panose="02020603050405020304" pitchFamily="18" charset="0"/>
              </a:rPr>
              <a:t>(unlike white-box testing) . </a:t>
            </a:r>
            <a:r>
              <a:rPr lang="en-IN" dirty="0">
                <a:latin typeface="Times New Roman" panose="02020603050405020304" pitchFamily="18" charset="0"/>
                <a:ea typeface="Calibri" panose="020F0502020204030204" pitchFamily="34" charset="0"/>
                <a:cs typeface="Times New Roman" panose="02020603050405020304" pitchFamily="18" charset="0"/>
              </a:rPr>
              <a:t>Functional testing usually describe what the system dose.</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 xmlns:p14="http://schemas.microsoft.com/office/powerpoint/2010/main" val="37961335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12BFAC98-ACCF-4A11-B2F9-383F360B8AA0}"/>
              </a:ext>
            </a:extLst>
          </p:cNvPr>
          <p:cNvSpPr>
            <a:spLocks noGrp="1"/>
          </p:cNvSpPr>
          <p:nvPr>
            <p:ph idx="1"/>
          </p:nvPr>
        </p:nvSpPr>
        <p:spPr>
          <a:xfrm>
            <a:off x="299744" y="162270"/>
            <a:ext cx="10308041" cy="6695730"/>
          </a:xfrm>
        </p:spPr>
        <p:txBody>
          <a:bodyPr>
            <a:normAutofit fontScale="92500" lnSpcReduction="10000"/>
          </a:bodyPr>
          <a:lstStyle/>
          <a:p>
            <a:pPr marL="0" indent="0" algn="just">
              <a:lnSpc>
                <a:spcPct val="150000"/>
              </a:lnSpc>
              <a:spcAft>
                <a:spcPts val="564"/>
              </a:spcAft>
              <a:buNone/>
            </a:pPr>
            <a:r>
              <a:rPr lang="en-IN" sz="2000" b="1" u="sng"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Three types of tests in functional test:</a:t>
            </a:r>
            <a:endParaRPr lang="en-IN" sz="2000" b="1" u="sng"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241916" indent="-241916" algn="just">
              <a:lnSpc>
                <a:spcPct val="150000"/>
              </a:lnSpc>
              <a:spcAft>
                <a:spcPts val="564"/>
              </a:spcAft>
              <a:buFont typeface="Symbol" panose="05050102010706020507" pitchFamily="18" charset="2"/>
              <a:buChar char=""/>
            </a:pPr>
            <a:r>
              <a:rPr lang="en-IN" dirty="0">
                <a:latin typeface="Times New Roman" panose="02020603050405020304" pitchFamily="18" charset="0"/>
                <a:ea typeface="Times New Roman" panose="02020603050405020304" pitchFamily="18" charset="0"/>
              </a:rPr>
              <a:t>Performances testing</a:t>
            </a:r>
          </a:p>
          <a:p>
            <a:pPr marL="241916" indent="-241916" algn="just">
              <a:lnSpc>
                <a:spcPct val="150000"/>
              </a:lnSpc>
              <a:spcAft>
                <a:spcPts val="564"/>
              </a:spcAft>
              <a:buFont typeface="Symbol" panose="05050102010706020507" pitchFamily="18" charset="2"/>
              <a:buChar char=""/>
            </a:pPr>
            <a:r>
              <a:rPr lang="en-IN" dirty="0">
                <a:latin typeface="Times New Roman" panose="02020603050405020304" pitchFamily="18" charset="0"/>
                <a:ea typeface="Times New Roman" panose="02020603050405020304" pitchFamily="18" charset="0"/>
              </a:rPr>
              <a:t>Stress testing</a:t>
            </a:r>
          </a:p>
          <a:p>
            <a:pPr marL="241916" indent="-241916" algn="just">
              <a:lnSpc>
                <a:spcPct val="150000"/>
              </a:lnSpc>
              <a:spcAft>
                <a:spcPts val="564"/>
              </a:spcAft>
              <a:buFont typeface="Symbol" panose="05050102010706020507" pitchFamily="18" charset="2"/>
              <a:buChar char=""/>
            </a:pPr>
            <a:r>
              <a:rPr lang="en-IN" dirty="0">
                <a:latin typeface="Times New Roman" panose="02020603050405020304" pitchFamily="18" charset="0"/>
                <a:ea typeface="Times New Roman" panose="02020603050405020304" pitchFamily="18" charset="0"/>
              </a:rPr>
              <a:t>Structural testing</a:t>
            </a:r>
          </a:p>
          <a:p>
            <a:pPr marL="403193" indent="-403193" algn="just">
              <a:lnSpc>
                <a:spcPct val="150000"/>
              </a:lnSpc>
              <a:spcAft>
                <a:spcPts val="564"/>
              </a:spcAft>
              <a:buNone/>
            </a:pPr>
            <a:r>
              <a:rPr lang="en-IN" sz="2000" b="1" u="sng"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PERFORMANCE TESTING:</a:t>
            </a:r>
            <a:endParaRPr lang="en-IN" sz="2000" u="sng"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spcAft>
                <a:spcPts val="564"/>
              </a:spcAft>
              <a:buNone/>
            </a:pPr>
            <a:r>
              <a:rPr lang="en-IN" dirty="0">
                <a:latin typeface="Times New Roman" panose="02020603050405020304" pitchFamily="18" charset="0"/>
                <a:ea typeface="Calibri" panose="020F0502020204030204" pitchFamily="34" charset="0"/>
                <a:cs typeface="Times New Roman" panose="02020603050405020304" pitchFamily="18" charset="0"/>
              </a:rPr>
              <a:t>A performance testing is a form of software testing that focuses on how a system running the system performs under a particular load. This is not about finding software bugs or defects. Performance testing measure according to benchmarks and standards. Performances testing should give developers the diagnostic information they need to eliminate bottleneck.</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403193" indent="-403193" algn="just">
              <a:lnSpc>
                <a:spcPct val="150000"/>
              </a:lnSpc>
              <a:spcAft>
                <a:spcPts val="564"/>
              </a:spcAft>
              <a:buNone/>
            </a:pPr>
            <a:r>
              <a:rPr lang="en-IN" sz="2000" b="1" u="sng" dirty="0" smtClean="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STRESS TESTING:</a:t>
            </a:r>
            <a:endParaRPr lang="en-IN" sz="2000" u="sng" dirty="0" smtClean="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spcAft>
                <a:spcPts val="564"/>
              </a:spcAft>
              <a:buNone/>
            </a:pPr>
            <a:r>
              <a:rPr lang="en-IN" dirty="0" smtClean="0">
                <a:latin typeface="Times New Roman" panose="02020603050405020304" pitchFamily="18" charset="0"/>
                <a:ea typeface="Calibri" panose="020F0502020204030204" pitchFamily="34" charset="0"/>
                <a:cs typeface="Times New Roman" panose="02020603050405020304" pitchFamily="18" charset="0"/>
              </a:rPr>
              <a:t>Unlike </a:t>
            </a:r>
            <a:r>
              <a:rPr lang="en-IN" dirty="0">
                <a:latin typeface="Times New Roman" panose="02020603050405020304" pitchFamily="18" charset="0"/>
                <a:ea typeface="Calibri" panose="020F0502020204030204" pitchFamily="34" charset="0"/>
                <a:cs typeface="Times New Roman" panose="02020603050405020304" pitchFamily="18" charset="0"/>
              </a:rPr>
              <a:t>load testing, stress testing also known as fatigue testing is meant to measure system performances outside of the parameters of normal working conditions. The software is given more users or transactions that can be handled. The goal of stress testing is to measure software stability.</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 xmlns:p14="http://schemas.microsoft.com/office/powerpoint/2010/main" val="315890025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044BD6DB-1F3D-4999-8F55-822DF6A507F8}"/>
              </a:ext>
            </a:extLst>
          </p:cNvPr>
          <p:cNvSpPr>
            <a:spLocks noGrp="1"/>
          </p:cNvSpPr>
          <p:nvPr>
            <p:ph idx="1"/>
          </p:nvPr>
        </p:nvSpPr>
        <p:spPr>
          <a:xfrm>
            <a:off x="259483" y="334487"/>
            <a:ext cx="10274104" cy="6299912"/>
          </a:xfrm>
        </p:spPr>
        <p:txBody>
          <a:bodyPr>
            <a:normAutofit fontScale="92500" lnSpcReduction="20000"/>
          </a:bodyPr>
          <a:lstStyle/>
          <a:p>
            <a:pPr marL="0" indent="0" algn="just">
              <a:lnSpc>
                <a:spcPct val="150000"/>
              </a:lnSpc>
              <a:spcAft>
                <a:spcPts val="564"/>
              </a:spcAft>
              <a:buNone/>
            </a:pPr>
            <a:r>
              <a:rPr lang="en-IN" sz="2000" b="1" u="sng"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STRUCTURAL TESTING:</a:t>
            </a:r>
            <a:endParaRPr lang="en-IN" sz="2000" u="sng"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564"/>
              </a:spcAft>
              <a:buFont typeface="Arial" panose="020B0604020202020204" pitchFamily="34" charset="0"/>
              <a:buChar char="•"/>
            </a:pPr>
            <a:r>
              <a:rPr lang="en-IN" dirty="0">
                <a:latin typeface="Times New Roman" panose="02020603050405020304" pitchFamily="18" charset="0"/>
                <a:ea typeface="Calibri" panose="020F0502020204030204" pitchFamily="34" charset="0"/>
                <a:cs typeface="Times New Roman" panose="02020603050405020304" pitchFamily="18" charset="0"/>
              </a:rPr>
              <a:t>Structural testing, also known as glass box testing or white box testing is an approach where the test are derived from the knowledge of the software’s structure or internal implementation.</a:t>
            </a:r>
            <a:endParaRPr lang="en-IN"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564"/>
              </a:spcAft>
              <a:buFont typeface="Arial" panose="020B0604020202020204" pitchFamily="34" charset="0"/>
              <a:buChar char="•"/>
            </a:pPr>
            <a:r>
              <a:rPr lang="en-IN" dirty="0">
                <a:latin typeface="Times New Roman" panose="02020603050405020304" pitchFamily="18" charset="0"/>
                <a:ea typeface="Calibri" panose="020F0502020204030204" pitchFamily="34" charset="0"/>
                <a:cs typeface="Times New Roman" panose="02020603050405020304" pitchFamily="18" charset="0"/>
              </a:rPr>
              <a:t>The other name of structural testing includes clear box testing, open box testing, logic driven testing or path driven testing.</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spcAft>
                <a:spcPts val="564"/>
              </a:spcAft>
              <a:buNone/>
            </a:pPr>
            <a:r>
              <a:rPr lang="en-IN" sz="2000" b="1" u="sng"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STRUCTURAL TESTING TECHNIQUES:</a:t>
            </a:r>
            <a:endParaRPr lang="en-IN" sz="2000" u="sng"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spcAft>
                <a:spcPts val="564"/>
              </a:spcAft>
              <a:buNone/>
            </a:pPr>
            <a:r>
              <a:rPr lang="en-IN" b="1" dirty="0">
                <a:latin typeface="Times New Roman" panose="02020603050405020304" pitchFamily="18" charset="0"/>
                <a:ea typeface="Times New Roman" panose="02020603050405020304" pitchFamily="18" charset="0"/>
              </a:rPr>
              <a:t>Statement coverage- </a:t>
            </a:r>
            <a:r>
              <a:rPr lang="en-IN" dirty="0">
                <a:latin typeface="Times New Roman" panose="02020603050405020304" pitchFamily="18" charset="0"/>
                <a:ea typeface="Times New Roman" panose="02020603050405020304" pitchFamily="18" charset="0"/>
              </a:rPr>
              <a:t>This technique is aimed at exercising all programming statement with minimal tests.</a:t>
            </a:r>
          </a:p>
          <a:p>
            <a:pPr marL="0" indent="0" algn="just">
              <a:lnSpc>
                <a:spcPct val="150000"/>
              </a:lnSpc>
              <a:spcAft>
                <a:spcPts val="564"/>
              </a:spcAft>
              <a:buNone/>
            </a:pPr>
            <a:r>
              <a:rPr lang="en-IN" b="1" dirty="0">
                <a:latin typeface="Times New Roman" panose="02020603050405020304" pitchFamily="18" charset="0"/>
                <a:ea typeface="Times New Roman" panose="02020603050405020304" pitchFamily="18" charset="0"/>
              </a:rPr>
              <a:t>Branch coverage- </a:t>
            </a:r>
            <a:r>
              <a:rPr lang="en-IN" dirty="0">
                <a:latin typeface="Times New Roman" panose="02020603050405020304" pitchFamily="18" charset="0"/>
                <a:ea typeface="Times New Roman" panose="02020603050405020304" pitchFamily="18" charset="0"/>
              </a:rPr>
              <a:t>This technique is running a serial of tests to ensure that all branches are testing at least once.</a:t>
            </a:r>
          </a:p>
          <a:p>
            <a:pPr marL="0" indent="0" algn="just">
              <a:lnSpc>
                <a:spcPct val="150000"/>
              </a:lnSpc>
              <a:spcAft>
                <a:spcPts val="564"/>
              </a:spcAft>
              <a:buNone/>
            </a:pPr>
            <a:r>
              <a:rPr lang="en-IN" b="1" dirty="0">
                <a:latin typeface="Times New Roman" panose="02020603050405020304" pitchFamily="18" charset="0"/>
                <a:ea typeface="Times New Roman" panose="02020603050405020304" pitchFamily="18" charset="0"/>
              </a:rPr>
              <a:t>Path testing: </a:t>
            </a:r>
            <a:r>
              <a:rPr lang="en-IN" dirty="0">
                <a:latin typeface="Times New Roman" panose="02020603050405020304" pitchFamily="18" charset="0"/>
                <a:ea typeface="Times New Roman" panose="02020603050405020304" pitchFamily="18" charset="0"/>
              </a:rPr>
              <a:t>These techniques correspond to testing all possible paths which means that ensures statement and branches are covered.</a:t>
            </a:r>
          </a:p>
          <a:p>
            <a:pPr marL="0" indent="0" algn="just">
              <a:lnSpc>
                <a:spcPct val="150000"/>
              </a:lnSpc>
              <a:spcAft>
                <a:spcPts val="564"/>
              </a:spcAft>
              <a:buNone/>
            </a:pPr>
            <a:r>
              <a:rPr lang="en-IN" sz="2100" b="1" u="sng" dirty="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VALIDATION TESTING:</a:t>
            </a:r>
            <a:endParaRPr lang="en-IN" sz="2100" u="sng"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spcAft>
                <a:spcPts val="564"/>
              </a:spcAft>
              <a:buNone/>
            </a:pPr>
            <a:r>
              <a:rPr lang="en-IN" dirty="0">
                <a:latin typeface="Times New Roman" panose="02020603050405020304" pitchFamily="18" charset="0"/>
                <a:ea typeface="Calibri" panose="020F0502020204030204" pitchFamily="34" charset="0"/>
                <a:cs typeface="Times New Roman" panose="02020603050405020304" pitchFamily="18" charset="0"/>
              </a:rPr>
              <a:t>Validation testing can be best demonstrated using V-model. The software product under test is evaluated during this type of testing. Validation testing ensures that the product actually meet the client’s needs. </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 xmlns:p14="http://schemas.microsoft.com/office/powerpoint/2010/main" val="343288743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87782" y="372467"/>
            <a:ext cx="3819207" cy="372917"/>
          </a:xfrm>
          <a:prstGeom prst="rect">
            <a:avLst/>
          </a:prstGeom>
          <a:noFill/>
        </p:spPr>
        <p:txBody>
          <a:bodyPr wrap="square" lIns="64511" tIns="32255" rIns="64511" bIns="32255" rtlCol="0">
            <a:spAutoFit/>
          </a:bodyPr>
          <a:lstStyle/>
          <a:p>
            <a:r>
              <a:rPr lang="en-US" sz="2000" b="1" u="sng" dirty="0" smtClean="0">
                <a:solidFill>
                  <a:schemeClr val="accent1"/>
                </a:solidFill>
                <a:latin typeface="Times New Roman" pitchFamily="18" charset="0"/>
                <a:cs typeface="Times New Roman" pitchFamily="18" charset="0"/>
              </a:rPr>
              <a:t>UNIT TESTING:</a:t>
            </a:r>
            <a:endParaRPr lang="en-US" sz="2000" b="1" u="sng" dirty="0">
              <a:solidFill>
                <a:schemeClr val="accent1"/>
              </a:solidFill>
              <a:latin typeface="Times New Roman" pitchFamily="18" charset="0"/>
              <a:cs typeface="Times New Roman" pitchFamily="18" charset="0"/>
            </a:endParaRPr>
          </a:p>
        </p:txBody>
      </p:sp>
      <p:graphicFrame>
        <p:nvGraphicFramePr>
          <p:cNvPr id="3" name="Table 2"/>
          <p:cNvGraphicFramePr>
            <a:graphicFrameLocks noGrp="1"/>
          </p:cNvGraphicFramePr>
          <p:nvPr/>
        </p:nvGraphicFramePr>
        <p:xfrm>
          <a:off x="979220" y="1241387"/>
          <a:ext cx="7110834" cy="5168866"/>
        </p:xfrm>
        <a:graphic>
          <a:graphicData uri="http://schemas.openxmlformats.org/drawingml/2006/table">
            <a:tbl>
              <a:tblPr/>
              <a:tblGrid>
                <a:gridCol w="638739"/>
                <a:gridCol w="752967"/>
                <a:gridCol w="1418125"/>
                <a:gridCol w="2290759"/>
                <a:gridCol w="1090210"/>
                <a:gridCol w="920034"/>
              </a:tblGrid>
              <a:tr h="891621">
                <a:tc>
                  <a:txBody>
                    <a:bodyPr/>
                    <a:lstStyle/>
                    <a:p>
                      <a:pPr marL="0" marR="0" algn="ctr">
                        <a:lnSpc>
                          <a:spcPct val="150000"/>
                        </a:lnSpc>
                        <a:spcBef>
                          <a:spcPts val="0"/>
                        </a:spcBef>
                        <a:spcAft>
                          <a:spcPts val="600"/>
                        </a:spcAft>
                      </a:pPr>
                      <a:r>
                        <a:rPr lang="en-US" sz="1800" b="1" dirty="0">
                          <a:latin typeface="Times New Roman"/>
                          <a:ea typeface="Times New Roman"/>
                          <a:cs typeface="Latha"/>
                        </a:rPr>
                        <a:t>TEST NO</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800" b="1" dirty="0">
                          <a:latin typeface="Times New Roman"/>
                          <a:ea typeface="Times New Roman"/>
                          <a:cs typeface="Latha"/>
                        </a:rPr>
                        <a:t>TEST TYPE</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600"/>
                        </a:spcAft>
                      </a:pPr>
                      <a:r>
                        <a:rPr lang="en-US" sz="1800" b="1" dirty="0">
                          <a:latin typeface="Times New Roman"/>
                          <a:ea typeface="Times New Roman"/>
                          <a:cs typeface="Latha"/>
                        </a:rPr>
                        <a:t>TEST </a:t>
                      </a:r>
                    </a:p>
                    <a:p>
                      <a:pPr marL="0" marR="0" algn="ctr">
                        <a:lnSpc>
                          <a:spcPct val="107000"/>
                        </a:lnSpc>
                        <a:spcBef>
                          <a:spcPts val="0"/>
                        </a:spcBef>
                        <a:spcAft>
                          <a:spcPts val="600"/>
                        </a:spcAft>
                      </a:pPr>
                      <a:r>
                        <a:rPr lang="en-US" sz="1800" b="1" dirty="0">
                          <a:latin typeface="Times New Roman"/>
                          <a:ea typeface="Times New Roman"/>
                          <a:cs typeface="Latha"/>
                        </a:rPr>
                        <a:t>INPUT</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600"/>
                        </a:spcAft>
                      </a:pPr>
                      <a:r>
                        <a:rPr lang="en-US" sz="1800" b="1" dirty="0">
                          <a:latin typeface="Times New Roman"/>
                          <a:ea typeface="Times New Roman"/>
                          <a:cs typeface="Latha"/>
                        </a:rPr>
                        <a:t>EXPECTED </a:t>
                      </a:r>
                    </a:p>
                    <a:p>
                      <a:pPr marL="0" marR="0" algn="ctr">
                        <a:lnSpc>
                          <a:spcPct val="107000"/>
                        </a:lnSpc>
                        <a:spcBef>
                          <a:spcPts val="0"/>
                        </a:spcBef>
                        <a:spcAft>
                          <a:spcPts val="600"/>
                        </a:spcAft>
                      </a:pPr>
                      <a:r>
                        <a:rPr lang="en-US" sz="1800" b="1" dirty="0">
                          <a:latin typeface="Times New Roman"/>
                          <a:ea typeface="Times New Roman"/>
                          <a:cs typeface="Latha"/>
                        </a:rPr>
                        <a:t>OUTPUT</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800" b="1" dirty="0">
                          <a:latin typeface="Times New Roman"/>
                          <a:ea typeface="Times New Roman"/>
                          <a:cs typeface="Latha"/>
                        </a:rPr>
                        <a:t>ACTUAL OUTPUT</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800" b="1" dirty="0">
                          <a:latin typeface="Times New Roman"/>
                          <a:ea typeface="Times New Roman"/>
                          <a:cs typeface="Latha"/>
                        </a:rPr>
                        <a:t>RESULT</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180328">
                <a:tc>
                  <a:txBody>
                    <a:bodyPr/>
                    <a:lstStyle/>
                    <a:p>
                      <a:pPr marL="0" marR="0">
                        <a:lnSpc>
                          <a:spcPct val="150000"/>
                        </a:lnSpc>
                        <a:spcBef>
                          <a:spcPts val="0"/>
                        </a:spcBef>
                        <a:spcAft>
                          <a:spcPts val="600"/>
                        </a:spcAft>
                      </a:pPr>
                      <a:r>
                        <a:rPr lang="en-US" sz="1500" dirty="0" smtClean="0">
                          <a:latin typeface="Times New Roman"/>
                          <a:ea typeface="Times New Roman"/>
                          <a:cs typeface="Latha"/>
                        </a:rPr>
                        <a:t>      1</a:t>
                      </a:r>
                      <a:endParaRPr lang="en-US" sz="1500" dirty="0">
                        <a:latin typeface="Times New Roman"/>
                        <a:ea typeface="Times New Roman"/>
                        <a:cs typeface="Latha"/>
                      </a:endParaRP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dirty="0">
                          <a:latin typeface="Times New Roman"/>
                          <a:ea typeface="Times New Roman"/>
                          <a:cs typeface="Latha"/>
                        </a:rPr>
                        <a:t>Unit Testing</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dirty="0">
                          <a:latin typeface="Times New Roman"/>
                          <a:ea typeface="Times New Roman"/>
                          <a:cs typeface="Latha"/>
                        </a:rPr>
                        <a:t>Enter the name in character</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a:latin typeface="Times New Roman"/>
                          <a:ea typeface="Times New Roman"/>
                          <a:cs typeface="Latha"/>
                        </a:rPr>
                        <a:t>The character should be displayed</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a:latin typeface="Times New Roman"/>
                          <a:ea typeface="Times New Roman"/>
                          <a:cs typeface="Latha"/>
                        </a:rPr>
                        <a:t>Displays the character</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a:latin typeface="Times New Roman"/>
                          <a:ea typeface="Times New Roman"/>
                          <a:cs typeface="Latha"/>
                        </a:rPr>
                        <a:t>Success</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86885">
                <a:tc>
                  <a:txBody>
                    <a:bodyPr/>
                    <a:lstStyle/>
                    <a:p>
                      <a:pPr marL="0" marR="0">
                        <a:lnSpc>
                          <a:spcPct val="150000"/>
                        </a:lnSpc>
                        <a:spcBef>
                          <a:spcPts val="0"/>
                        </a:spcBef>
                        <a:spcAft>
                          <a:spcPts val="600"/>
                        </a:spcAft>
                      </a:pPr>
                      <a:endParaRPr lang="en-US" sz="1500">
                        <a:latin typeface="Times New Roman"/>
                        <a:ea typeface="Times New Roman"/>
                        <a:cs typeface="Latha"/>
                      </a:endParaRP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endParaRPr lang="en-US" sz="1500">
                        <a:latin typeface="Times New Roman"/>
                        <a:ea typeface="Times New Roman"/>
                        <a:cs typeface="Latha"/>
                      </a:endParaRP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dirty="0">
                          <a:latin typeface="Times New Roman"/>
                          <a:ea typeface="Times New Roman"/>
                          <a:cs typeface="Latha"/>
                        </a:rPr>
                        <a:t>Enter the name in numeric</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dirty="0">
                          <a:latin typeface="Times New Roman"/>
                          <a:ea typeface="Times New Roman"/>
                          <a:cs typeface="Latha"/>
                        </a:rPr>
                        <a:t>The character should be displayed</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a:latin typeface="Times New Roman"/>
                          <a:ea typeface="Times New Roman"/>
                          <a:cs typeface="Latha"/>
                        </a:rPr>
                        <a:t>Displays the number</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a:latin typeface="Times New Roman"/>
                          <a:ea typeface="Times New Roman"/>
                          <a:cs typeface="Latha"/>
                        </a:rPr>
                        <a:t>Failure</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180328">
                <a:tc>
                  <a:txBody>
                    <a:bodyPr/>
                    <a:lstStyle/>
                    <a:p>
                      <a:pPr marL="0" marR="0">
                        <a:lnSpc>
                          <a:spcPct val="150000"/>
                        </a:lnSpc>
                        <a:spcBef>
                          <a:spcPts val="0"/>
                        </a:spcBef>
                        <a:spcAft>
                          <a:spcPts val="600"/>
                        </a:spcAft>
                      </a:pPr>
                      <a:r>
                        <a:rPr lang="en-US" sz="1500" dirty="0" smtClean="0">
                          <a:latin typeface="Times New Roman"/>
                          <a:ea typeface="Times New Roman"/>
                          <a:cs typeface="Latha"/>
                        </a:rPr>
                        <a:t>      2</a:t>
                      </a:r>
                      <a:endParaRPr lang="en-US" sz="1500" dirty="0">
                        <a:latin typeface="Times New Roman"/>
                        <a:ea typeface="Times New Roman"/>
                        <a:cs typeface="Latha"/>
                      </a:endParaRP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a:latin typeface="Times New Roman"/>
                          <a:ea typeface="Times New Roman"/>
                          <a:cs typeface="Latha"/>
                        </a:rPr>
                        <a:t>Unit Testing</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a:latin typeface="Times New Roman"/>
                          <a:ea typeface="Times New Roman"/>
                          <a:cs typeface="Latha"/>
                        </a:rPr>
                        <a:t>Enter the password</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dirty="0">
                          <a:latin typeface="Times New Roman"/>
                          <a:ea typeface="Times New Roman"/>
                          <a:cs typeface="Latha"/>
                        </a:rPr>
                        <a:t>The password should display</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dirty="0">
                          <a:latin typeface="Times New Roman"/>
                          <a:ea typeface="Times New Roman"/>
                          <a:cs typeface="Latha"/>
                        </a:rPr>
                        <a:t>Displays the password</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a:latin typeface="Times New Roman"/>
                          <a:ea typeface="Times New Roman"/>
                          <a:cs typeface="Latha"/>
                        </a:rPr>
                        <a:t>Success</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86885">
                <a:tc>
                  <a:txBody>
                    <a:bodyPr/>
                    <a:lstStyle/>
                    <a:p>
                      <a:pPr marL="0" marR="0">
                        <a:lnSpc>
                          <a:spcPct val="150000"/>
                        </a:lnSpc>
                        <a:spcBef>
                          <a:spcPts val="0"/>
                        </a:spcBef>
                        <a:spcAft>
                          <a:spcPts val="600"/>
                        </a:spcAft>
                      </a:pPr>
                      <a:endParaRPr lang="en-US" sz="1500">
                        <a:latin typeface="Times New Roman"/>
                        <a:ea typeface="Times New Roman"/>
                        <a:cs typeface="Latha"/>
                      </a:endParaRP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endParaRPr lang="en-US" sz="1500">
                        <a:latin typeface="Times New Roman"/>
                        <a:ea typeface="Times New Roman"/>
                        <a:cs typeface="Latha"/>
                      </a:endParaRP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500">
                          <a:latin typeface="Times New Roman"/>
                          <a:ea typeface="Times New Roman"/>
                          <a:cs typeface="Latha"/>
                        </a:rPr>
                        <a:t>Enter password</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a:latin typeface="Times New Roman"/>
                          <a:ea typeface="Times New Roman"/>
                          <a:cs typeface="Latha"/>
                        </a:rPr>
                        <a:t>The password should display</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dirty="0">
                          <a:latin typeface="Times New Roman"/>
                          <a:ea typeface="Times New Roman"/>
                          <a:cs typeface="Latha"/>
                        </a:rPr>
                        <a:t>Mismatch password</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600"/>
                        </a:spcAft>
                      </a:pPr>
                      <a:r>
                        <a:rPr lang="en-US" sz="1500" dirty="0">
                          <a:latin typeface="Times New Roman"/>
                          <a:ea typeface="Times New Roman"/>
                          <a:cs typeface="Latha"/>
                        </a:rPr>
                        <a:t>Failure </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38276" y="348404"/>
            <a:ext cx="3819207" cy="372917"/>
          </a:xfrm>
          <a:prstGeom prst="rect">
            <a:avLst/>
          </a:prstGeom>
          <a:noFill/>
        </p:spPr>
        <p:txBody>
          <a:bodyPr wrap="square" lIns="64511" tIns="32255" rIns="64511" bIns="32255" rtlCol="0">
            <a:spAutoFit/>
          </a:bodyPr>
          <a:lstStyle/>
          <a:p>
            <a:r>
              <a:rPr lang="en-US" sz="2000" b="1" u="sng" dirty="0" smtClean="0">
                <a:solidFill>
                  <a:schemeClr val="accent1"/>
                </a:solidFill>
                <a:latin typeface="Times New Roman" pitchFamily="18" charset="0"/>
                <a:cs typeface="Times New Roman" pitchFamily="18" charset="0"/>
              </a:rPr>
              <a:t>UNIT TESTING</a:t>
            </a:r>
            <a:r>
              <a:rPr lang="en-US" sz="2000" b="1" u="sng" dirty="0" smtClean="0">
                <a:solidFill>
                  <a:schemeClr val="tx1">
                    <a:lumMod val="75000"/>
                    <a:lumOff val="25000"/>
                  </a:schemeClr>
                </a:solidFill>
                <a:latin typeface="Times New Roman" pitchFamily="18" charset="0"/>
                <a:cs typeface="Times New Roman" pitchFamily="18" charset="0"/>
              </a:rPr>
              <a:t>:</a:t>
            </a:r>
            <a:endParaRPr lang="en-US" sz="2000" b="1" u="sng" dirty="0">
              <a:solidFill>
                <a:schemeClr val="tx1">
                  <a:lumMod val="75000"/>
                  <a:lumOff val="25000"/>
                </a:schemeClr>
              </a:solidFill>
              <a:latin typeface="Times New Roman" pitchFamily="18" charset="0"/>
              <a:cs typeface="Times New Roman" pitchFamily="18" charset="0"/>
            </a:endParaRPr>
          </a:p>
        </p:txBody>
      </p:sp>
      <p:sp>
        <p:nvSpPr>
          <p:cNvPr id="3" name="TextBox 2"/>
          <p:cNvSpPr txBox="1"/>
          <p:nvPr/>
        </p:nvSpPr>
        <p:spPr>
          <a:xfrm>
            <a:off x="1915338" y="941982"/>
            <a:ext cx="2225003" cy="280584"/>
          </a:xfrm>
          <a:prstGeom prst="rect">
            <a:avLst/>
          </a:prstGeom>
          <a:noFill/>
        </p:spPr>
        <p:txBody>
          <a:bodyPr wrap="square" lIns="64511" tIns="32255" rIns="64511" bIns="32255" rtlCol="0">
            <a:spAutoFit/>
          </a:bodyPr>
          <a:lstStyle/>
          <a:p>
            <a:r>
              <a:rPr lang="en-US" sz="1400" b="1" u="sng" dirty="0" smtClean="0">
                <a:solidFill>
                  <a:schemeClr val="accent1"/>
                </a:solidFill>
                <a:latin typeface="Times New Roman" pitchFamily="18" charset="0"/>
                <a:cs typeface="Times New Roman" pitchFamily="18" charset="0"/>
              </a:rPr>
              <a:t>TEST CASE SUCCESS:</a:t>
            </a:r>
            <a:endParaRPr lang="en-US" sz="1400" b="1" u="sng" dirty="0">
              <a:solidFill>
                <a:schemeClr val="accent1"/>
              </a:solidFill>
              <a:latin typeface="Times New Roman" pitchFamily="18" charset="0"/>
              <a:cs typeface="Times New Roman" pitchFamily="18" charset="0"/>
            </a:endParaRPr>
          </a:p>
        </p:txBody>
      </p:sp>
      <p:pic>
        <p:nvPicPr>
          <p:cNvPr id="6" name="Picture 5" descr="bandicam 2021-03-24 13-22-52-606.jpg"/>
          <p:cNvPicPr/>
          <p:nvPr/>
        </p:nvPicPr>
        <p:blipFill>
          <a:blip r:embed="rId2" cstate="print"/>
          <a:stretch>
            <a:fillRect/>
          </a:stretch>
        </p:blipFill>
        <p:spPr>
          <a:xfrm>
            <a:off x="282191" y="1552074"/>
            <a:ext cx="5732145" cy="4054642"/>
          </a:xfrm>
          <a:prstGeom prst="rect">
            <a:avLst/>
          </a:prstGeom>
        </p:spPr>
      </p:pic>
      <p:pic>
        <p:nvPicPr>
          <p:cNvPr id="7" name="Picture 6" descr="bandicam 2021-03-24 13-22-09-245.jpg"/>
          <p:cNvPicPr/>
          <p:nvPr/>
        </p:nvPicPr>
        <p:blipFill>
          <a:blip r:embed="rId3" cstate="print"/>
          <a:stretch>
            <a:fillRect/>
          </a:stretch>
        </p:blipFill>
        <p:spPr>
          <a:xfrm>
            <a:off x="6285948" y="1564105"/>
            <a:ext cx="5732145" cy="4054641"/>
          </a:xfrm>
          <a:prstGeom prst="rect">
            <a:avLst/>
          </a:prstGeom>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5924" y="464539"/>
            <a:ext cx="3280159" cy="280584"/>
          </a:xfrm>
          <a:prstGeom prst="rect">
            <a:avLst/>
          </a:prstGeom>
          <a:noFill/>
        </p:spPr>
        <p:txBody>
          <a:bodyPr wrap="square" lIns="64511" tIns="32255" rIns="64511" bIns="32255" rtlCol="0">
            <a:spAutoFit/>
          </a:bodyPr>
          <a:lstStyle/>
          <a:p>
            <a:r>
              <a:rPr lang="en-US" sz="1400" b="1" u="sng" dirty="0" smtClean="0">
                <a:solidFill>
                  <a:schemeClr val="accent1"/>
                </a:solidFill>
              </a:rPr>
              <a:t>TESTCASE FAILURE:</a:t>
            </a:r>
            <a:endParaRPr lang="en-US" sz="1400" b="1" u="sng" dirty="0">
              <a:solidFill>
                <a:schemeClr val="accent1"/>
              </a:solidFill>
            </a:endParaRPr>
          </a:p>
        </p:txBody>
      </p:sp>
      <p:sp>
        <p:nvSpPr>
          <p:cNvPr id="4" name="TextBox 3"/>
          <p:cNvSpPr txBox="1"/>
          <p:nvPr/>
        </p:nvSpPr>
        <p:spPr>
          <a:xfrm>
            <a:off x="350108" y="0"/>
            <a:ext cx="3819207" cy="372917"/>
          </a:xfrm>
          <a:prstGeom prst="rect">
            <a:avLst/>
          </a:prstGeom>
          <a:noFill/>
        </p:spPr>
        <p:txBody>
          <a:bodyPr wrap="square" lIns="64511" tIns="32255" rIns="64511" bIns="32255" rtlCol="0">
            <a:spAutoFit/>
          </a:bodyPr>
          <a:lstStyle/>
          <a:p>
            <a:r>
              <a:rPr lang="en-US" sz="2000" b="1" u="sng" dirty="0" smtClean="0">
                <a:solidFill>
                  <a:schemeClr val="accent1"/>
                </a:solidFill>
                <a:latin typeface="Times New Roman" pitchFamily="18" charset="0"/>
                <a:cs typeface="Times New Roman" pitchFamily="18" charset="0"/>
              </a:rPr>
              <a:t>UNIT TESTING:</a:t>
            </a:r>
            <a:endParaRPr lang="en-US" sz="2000" b="1" u="sng" dirty="0">
              <a:solidFill>
                <a:schemeClr val="accent1"/>
              </a:solidFill>
              <a:latin typeface="Times New Roman" pitchFamily="18" charset="0"/>
              <a:cs typeface="Times New Roman" pitchFamily="18" charset="0"/>
            </a:endParaRPr>
          </a:p>
        </p:txBody>
      </p:sp>
      <p:pic>
        <p:nvPicPr>
          <p:cNvPr id="5" name="Picture 4" descr="bandicam 2021-03-24 12-27-41-878.jpg"/>
          <p:cNvPicPr/>
          <p:nvPr/>
        </p:nvPicPr>
        <p:blipFill>
          <a:blip r:embed="rId2" cstate="print"/>
          <a:stretch>
            <a:fillRect/>
          </a:stretch>
        </p:blipFill>
        <p:spPr>
          <a:xfrm>
            <a:off x="1431759" y="1010653"/>
            <a:ext cx="7530314" cy="4993105"/>
          </a:xfrm>
          <a:prstGeom prst="rect">
            <a:avLst/>
          </a:prstGeom>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7703" y="0"/>
            <a:ext cx="10219317" cy="2603369"/>
          </a:xfrm>
          <a:prstGeom prst="rect">
            <a:avLst/>
          </a:prstGeom>
          <a:noFill/>
        </p:spPr>
        <p:txBody>
          <a:bodyPr wrap="square" lIns="64511" tIns="32255" rIns="64511" bIns="32255" rtlCol="0">
            <a:spAutoFit/>
          </a:bodyPr>
          <a:lstStyle/>
          <a:p>
            <a:r>
              <a:rPr lang="en-US" b="1" u="sng" dirty="0" smtClean="0">
                <a:solidFill>
                  <a:schemeClr val="accent1"/>
                </a:solidFill>
                <a:latin typeface="Times New Roman" pitchFamily="18" charset="0"/>
                <a:cs typeface="Times New Roman" pitchFamily="18" charset="0"/>
              </a:rPr>
              <a:t>INTEGRATION TESTING:</a:t>
            </a:r>
          </a:p>
          <a:p>
            <a:pPr algn="just">
              <a:lnSpc>
                <a:spcPct val="150000"/>
              </a:lnSpc>
            </a:pPr>
            <a:r>
              <a:rPr lang="en-US" sz="1700" dirty="0" smtClean="0">
                <a:solidFill>
                  <a:schemeClr val="tx1">
                    <a:lumMod val="65000"/>
                    <a:lumOff val="35000"/>
                  </a:schemeClr>
                </a:solidFill>
                <a:latin typeface="Times New Roman" pitchFamily="18" charset="0"/>
                <a:cs typeface="Times New Roman" pitchFamily="18" charset="0"/>
              </a:rPr>
              <a:t>                            Integration testing is a systematic technique for construction the program structure while at the same time conducting tests to uncover errors associated with interfacing. i.e., integration testing is the complete testing of the set of modules which makes up the product. The objective is to take untested modules and build a program structure tester should identify critical modules. Critical modules should be tested as early as possible. One approach is to wait until all the units have passed testing, and then combine them and then tested. </a:t>
            </a:r>
          </a:p>
          <a:p>
            <a:endParaRPr lang="en-US" dirty="0"/>
          </a:p>
        </p:txBody>
      </p:sp>
      <p:graphicFrame>
        <p:nvGraphicFramePr>
          <p:cNvPr id="5" name="Table 4"/>
          <p:cNvGraphicFramePr>
            <a:graphicFrameLocks noGrp="1"/>
          </p:cNvGraphicFramePr>
          <p:nvPr/>
        </p:nvGraphicFramePr>
        <p:xfrm>
          <a:off x="544739" y="2447553"/>
          <a:ext cx="7776043" cy="4090525"/>
        </p:xfrm>
        <a:graphic>
          <a:graphicData uri="http://schemas.openxmlformats.org/drawingml/2006/table">
            <a:tbl>
              <a:tblPr/>
              <a:tblGrid>
                <a:gridCol w="806955"/>
                <a:gridCol w="1073567"/>
                <a:gridCol w="1549829"/>
                <a:gridCol w="2147134"/>
                <a:gridCol w="1192237"/>
                <a:gridCol w="1006321"/>
              </a:tblGrid>
              <a:tr h="1018222">
                <a:tc>
                  <a:txBody>
                    <a:bodyPr/>
                    <a:lstStyle/>
                    <a:p>
                      <a:pPr marL="0" marR="0" algn="ctr">
                        <a:lnSpc>
                          <a:spcPct val="150000"/>
                        </a:lnSpc>
                        <a:spcBef>
                          <a:spcPts val="0"/>
                        </a:spcBef>
                        <a:spcAft>
                          <a:spcPts val="0"/>
                        </a:spcAft>
                      </a:pPr>
                      <a:r>
                        <a:rPr lang="en-US" sz="1800" b="1" dirty="0">
                          <a:solidFill>
                            <a:srgbClr val="000000"/>
                          </a:solidFill>
                          <a:latin typeface="Times New Roman"/>
                          <a:ea typeface="Calibri"/>
                          <a:cs typeface="Latha"/>
                        </a:rPr>
                        <a:t>TEST NO</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800" b="1" dirty="0">
                          <a:solidFill>
                            <a:srgbClr val="000000"/>
                          </a:solidFill>
                          <a:latin typeface="Times New Roman"/>
                          <a:ea typeface="Calibri"/>
                          <a:cs typeface="Latha"/>
                        </a:rPr>
                        <a:t>TEST TYPE</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800" b="1" dirty="0">
                          <a:solidFill>
                            <a:srgbClr val="000000"/>
                          </a:solidFill>
                          <a:latin typeface="Times New Roman"/>
                          <a:ea typeface="Calibri"/>
                          <a:cs typeface="Latha"/>
                        </a:rPr>
                        <a:t>TEST </a:t>
                      </a:r>
                    </a:p>
                    <a:p>
                      <a:pPr marL="0" marR="0" algn="ctr">
                        <a:lnSpc>
                          <a:spcPct val="150000"/>
                        </a:lnSpc>
                        <a:spcBef>
                          <a:spcPts val="0"/>
                        </a:spcBef>
                        <a:spcAft>
                          <a:spcPts val="0"/>
                        </a:spcAft>
                      </a:pPr>
                      <a:r>
                        <a:rPr lang="en-US" sz="1800" b="1" dirty="0">
                          <a:solidFill>
                            <a:srgbClr val="000000"/>
                          </a:solidFill>
                          <a:latin typeface="Times New Roman"/>
                          <a:ea typeface="Calibri"/>
                          <a:cs typeface="Latha"/>
                        </a:rPr>
                        <a:t>INPUT</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800" b="1" dirty="0">
                          <a:solidFill>
                            <a:srgbClr val="000000"/>
                          </a:solidFill>
                          <a:latin typeface="Times New Roman"/>
                          <a:ea typeface="Calibri"/>
                          <a:cs typeface="Latha"/>
                        </a:rPr>
                        <a:t>EXPECTED OUTPUT</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800" b="1" dirty="0">
                          <a:solidFill>
                            <a:srgbClr val="000000"/>
                          </a:solidFill>
                          <a:latin typeface="Times New Roman"/>
                          <a:ea typeface="Calibri"/>
                          <a:cs typeface="Latha"/>
                        </a:rPr>
                        <a:t>ACTUAL OUTPUT</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1800" b="1" dirty="0">
                          <a:solidFill>
                            <a:srgbClr val="000000"/>
                          </a:solidFill>
                          <a:latin typeface="Times New Roman"/>
                          <a:ea typeface="Calibri"/>
                          <a:cs typeface="Latha"/>
                        </a:rPr>
                        <a:t>RESULT</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528509">
                <a:tc>
                  <a:txBody>
                    <a:bodyPr/>
                    <a:lstStyle/>
                    <a:p>
                      <a:pPr marL="0" marR="0" algn="ctr">
                        <a:lnSpc>
                          <a:spcPct val="150000"/>
                        </a:lnSpc>
                        <a:spcBef>
                          <a:spcPts val="0"/>
                        </a:spcBef>
                        <a:spcAft>
                          <a:spcPts val="0"/>
                        </a:spcAft>
                      </a:pPr>
                      <a:r>
                        <a:rPr lang="en-US" sz="1500" dirty="0">
                          <a:solidFill>
                            <a:srgbClr val="000000"/>
                          </a:solidFill>
                          <a:latin typeface="Times New Roman"/>
                          <a:ea typeface="Calibri"/>
                          <a:cs typeface="Latha"/>
                        </a:rPr>
                        <a:t>1</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500" dirty="0">
                          <a:solidFill>
                            <a:srgbClr val="000000"/>
                          </a:solidFill>
                          <a:latin typeface="Times New Roman"/>
                          <a:ea typeface="Calibri"/>
                          <a:cs typeface="Latha"/>
                        </a:rPr>
                        <a:t>Integration testing</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500" dirty="0">
                          <a:solidFill>
                            <a:srgbClr val="000000"/>
                          </a:solidFill>
                          <a:latin typeface="Times New Roman"/>
                          <a:ea typeface="Calibri"/>
                          <a:cs typeface="Latha"/>
                        </a:rPr>
                        <a:t>Enter new </a:t>
                      </a:r>
                      <a:endParaRPr lang="en-US" sz="1500" dirty="0" smtClean="0">
                        <a:solidFill>
                          <a:srgbClr val="000000"/>
                        </a:solidFill>
                        <a:latin typeface="Times New Roman"/>
                        <a:ea typeface="Calibri"/>
                        <a:cs typeface="Latha"/>
                      </a:endParaRPr>
                    </a:p>
                    <a:p>
                      <a:pPr marL="0" marR="0" algn="ctr">
                        <a:lnSpc>
                          <a:spcPct val="150000"/>
                        </a:lnSpc>
                        <a:spcBef>
                          <a:spcPts val="0"/>
                        </a:spcBef>
                        <a:spcAft>
                          <a:spcPts val="0"/>
                        </a:spcAft>
                      </a:pPr>
                      <a:r>
                        <a:rPr lang="en-US" sz="1500" dirty="0" smtClean="0">
                          <a:solidFill>
                            <a:srgbClr val="000000"/>
                          </a:solidFill>
                          <a:latin typeface="Times New Roman"/>
                          <a:ea typeface="Calibri"/>
                          <a:cs typeface="Latha"/>
                        </a:rPr>
                        <a:t>Employee</a:t>
                      </a:r>
                    </a:p>
                    <a:p>
                      <a:pPr marL="0" marR="0" algn="ctr">
                        <a:lnSpc>
                          <a:spcPct val="150000"/>
                        </a:lnSpc>
                        <a:spcBef>
                          <a:spcPts val="0"/>
                        </a:spcBef>
                        <a:spcAft>
                          <a:spcPts val="0"/>
                        </a:spcAft>
                      </a:pPr>
                      <a:r>
                        <a:rPr lang="en-US" sz="1500" dirty="0" smtClean="0">
                          <a:solidFill>
                            <a:srgbClr val="000000"/>
                          </a:solidFill>
                          <a:latin typeface="Times New Roman"/>
                          <a:ea typeface="Calibri"/>
                          <a:cs typeface="Latha"/>
                        </a:rPr>
                        <a:t>details</a:t>
                      </a:r>
                      <a:endParaRPr lang="en-US" sz="1500" dirty="0">
                        <a:solidFill>
                          <a:srgbClr val="000000"/>
                        </a:solidFill>
                        <a:latin typeface="Times New Roman"/>
                        <a:ea typeface="Calibri"/>
                        <a:cs typeface="Latha"/>
                      </a:endParaRP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500" dirty="0">
                          <a:solidFill>
                            <a:srgbClr val="000000"/>
                          </a:solidFill>
                          <a:latin typeface="Times New Roman"/>
                          <a:ea typeface="Calibri"/>
                          <a:cs typeface="Latha"/>
                        </a:rPr>
                        <a:t>Details inserted into the record</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500" dirty="0">
                          <a:solidFill>
                            <a:srgbClr val="000000"/>
                          </a:solidFill>
                          <a:latin typeface="Times New Roman"/>
                          <a:ea typeface="Calibri"/>
                          <a:cs typeface="Latha"/>
                        </a:rPr>
                        <a:t>Inserted successfully</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500">
                          <a:solidFill>
                            <a:srgbClr val="000000"/>
                          </a:solidFill>
                          <a:latin typeface="Times New Roman"/>
                          <a:ea typeface="Calibri"/>
                          <a:cs typeface="Latha"/>
                        </a:rPr>
                        <a:t>Success</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543794">
                <a:tc>
                  <a:txBody>
                    <a:bodyPr/>
                    <a:lstStyle/>
                    <a:p>
                      <a:pPr marL="0" marR="0" algn="ctr">
                        <a:lnSpc>
                          <a:spcPct val="150000"/>
                        </a:lnSpc>
                        <a:spcBef>
                          <a:spcPts val="0"/>
                        </a:spcBef>
                        <a:spcAft>
                          <a:spcPts val="0"/>
                        </a:spcAft>
                      </a:pPr>
                      <a:r>
                        <a:rPr lang="en-US" sz="1500">
                          <a:solidFill>
                            <a:srgbClr val="000000"/>
                          </a:solidFill>
                          <a:latin typeface="Times New Roman"/>
                          <a:ea typeface="Calibri"/>
                          <a:cs typeface="Latha"/>
                        </a:rPr>
                        <a:t>2</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500">
                          <a:solidFill>
                            <a:srgbClr val="000000"/>
                          </a:solidFill>
                          <a:latin typeface="Times New Roman"/>
                          <a:ea typeface="Calibri"/>
                          <a:cs typeface="Latha"/>
                        </a:rPr>
                        <a:t>Integration testing</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500" dirty="0">
                          <a:solidFill>
                            <a:srgbClr val="000000"/>
                          </a:solidFill>
                          <a:latin typeface="Times New Roman"/>
                          <a:ea typeface="Calibri"/>
                          <a:cs typeface="Latha"/>
                        </a:rPr>
                        <a:t>Enter new </a:t>
                      </a:r>
                      <a:r>
                        <a:rPr lang="en-US" sz="1500" dirty="0" smtClean="0">
                          <a:solidFill>
                            <a:srgbClr val="000000"/>
                          </a:solidFill>
                          <a:latin typeface="Times New Roman"/>
                          <a:ea typeface="Calibri"/>
                          <a:cs typeface="Latha"/>
                        </a:rPr>
                        <a:t>Employee</a:t>
                      </a:r>
                    </a:p>
                    <a:p>
                      <a:pPr marL="0" marR="0" algn="ctr">
                        <a:lnSpc>
                          <a:spcPct val="150000"/>
                        </a:lnSpc>
                        <a:spcBef>
                          <a:spcPts val="0"/>
                        </a:spcBef>
                        <a:spcAft>
                          <a:spcPts val="0"/>
                        </a:spcAft>
                      </a:pPr>
                      <a:r>
                        <a:rPr lang="en-US" sz="1500" dirty="0" smtClean="0">
                          <a:solidFill>
                            <a:srgbClr val="000000"/>
                          </a:solidFill>
                          <a:latin typeface="Times New Roman"/>
                          <a:ea typeface="Calibri"/>
                          <a:cs typeface="Latha"/>
                        </a:rPr>
                        <a:t> </a:t>
                      </a:r>
                      <a:r>
                        <a:rPr lang="en-US" sz="1500" dirty="0">
                          <a:solidFill>
                            <a:srgbClr val="000000"/>
                          </a:solidFill>
                          <a:latin typeface="Times New Roman"/>
                          <a:ea typeface="Calibri"/>
                          <a:cs typeface="Latha"/>
                        </a:rPr>
                        <a:t>details</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500" dirty="0">
                          <a:solidFill>
                            <a:srgbClr val="000000"/>
                          </a:solidFill>
                          <a:latin typeface="Times New Roman"/>
                          <a:ea typeface="Calibri"/>
                          <a:cs typeface="Latha"/>
                        </a:rPr>
                        <a:t>Details inserted into the record</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500" dirty="0">
                          <a:solidFill>
                            <a:srgbClr val="000000"/>
                          </a:solidFill>
                          <a:latin typeface="Times New Roman"/>
                          <a:ea typeface="Calibri"/>
                          <a:cs typeface="Latha"/>
                        </a:rPr>
                        <a:t>Enter all the fields</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500" dirty="0">
                          <a:solidFill>
                            <a:srgbClr val="000000"/>
                          </a:solidFill>
                          <a:latin typeface="Times New Roman"/>
                          <a:ea typeface="Calibri"/>
                          <a:cs typeface="Latha"/>
                        </a:rPr>
                        <a:t>Failure</a:t>
                      </a:r>
                    </a:p>
                  </a:txBody>
                  <a:tcPr marL="46450" marR="46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30589" y="464539"/>
            <a:ext cx="3016370" cy="280584"/>
          </a:xfrm>
          <a:prstGeom prst="rect">
            <a:avLst/>
          </a:prstGeom>
          <a:noFill/>
        </p:spPr>
        <p:txBody>
          <a:bodyPr wrap="square" lIns="64511" tIns="32255" rIns="64511" bIns="32255" rtlCol="0">
            <a:spAutoFit/>
          </a:bodyPr>
          <a:lstStyle/>
          <a:p>
            <a:r>
              <a:rPr lang="en-US" sz="1400" b="1" u="sng" dirty="0" smtClean="0">
                <a:solidFill>
                  <a:schemeClr val="accent1"/>
                </a:solidFill>
                <a:latin typeface="Times New Roman" pitchFamily="18" charset="0"/>
                <a:cs typeface="Times New Roman" pitchFamily="18" charset="0"/>
              </a:rPr>
              <a:t>TEST CASE SUCCESS:</a:t>
            </a:r>
            <a:endParaRPr lang="en-US" sz="1400" b="1" u="sng" dirty="0">
              <a:solidFill>
                <a:schemeClr val="accent1"/>
              </a:solidFill>
              <a:latin typeface="Times New Roman" pitchFamily="18" charset="0"/>
              <a:cs typeface="Times New Roman" pitchFamily="18" charset="0"/>
            </a:endParaRPr>
          </a:p>
        </p:txBody>
      </p:sp>
      <p:sp>
        <p:nvSpPr>
          <p:cNvPr id="6" name="Rectangle 5"/>
          <p:cNvSpPr/>
          <p:nvPr/>
        </p:nvSpPr>
        <p:spPr>
          <a:xfrm>
            <a:off x="774397" y="153779"/>
            <a:ext cx="2936691" cy="342139"/>
          </a:xfrm>
          <a:prstGeom prst="rect">
            <a:avLst/>
          </a:prstGeom>
        </p:spPr>
        <p:txBody>
          <a:bodyPr wrap="none" lIns="64511" tIns="32255" rIns="64511" bIns="32255">
            <a:spAutoFit/>
          </a:bodyPr>
          <a:lstStyle/>
          <a:p>
            <a:r>
              <a:rPr lang="en-US" b="1" u="sng" dirty="0" smtClean="0">
                <a:solidFill>
                  <a:schemeClr val="accent1"/>
                </a:solidFill>
                <a:latin typeface="Times New Roman" pitchFamily="18" charset="0"/>
                <a:cs typeface="Times New Roman" pitchFamily="18" charset="0"/>
              </a:rPr>
              <a:t>INTEGRATION TESTING:</a:t>
            </a:r>
          </a:p>
        </p:txBody>
      </p:sp>
      <p:pic>
        <p:nvPicPr>
          <p:cNvPr id="7" name="Picture 6" descr="bandicam 2021-03-24 13-36-27-247.jpg"/>
          <p:cNvPicPr/>
          <p:nvPr/>
        </p:nvPicPr>
        <p:blipFill>
          <a:blip r:embed="rId2" cstate="print"/>
          <a:stretch>
            <a:fillRect/>
          </a:stretch>
        </p:blipFill>
        <p:spPr>
          <a:xfrm>
            <a:off x="1058779" y="974559"/>
            <a:ext cx="7903293" cy="5125452"/>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26908" y="563408"/>
            <a:ext cx="3647170" cy="280584"/>
          </a:xfrm>
          <a:prstGeom prst="rect">
            <a:avLst/>
          </a:prstGeom>
          <a:noFill/>
        </p:spPr>
        <p:txBody>
          <a:bodyPr wrap="square" lIns="64511" tIns="32255" rIns="64511" bIns="32255" rtlCol="0">
            <a:spAutoFit/>
          </a:bodyPr>
          <a:lstStyle/>
          <a:p>
            <a:r>
              <a:rPr lang="en-US" sz="1400" b="1" u="sng" dirty="0" smtClean="0">
                <a:solidFill>
                  <a:schemeClr val="accent1"/>
                </a:solidFill>
                <a:latin typeface="Times New Roman" pitchFamily="18" charset="0"/>
                <a:cs typeface="Times New Roman" pitchFamily="18" charset="0"/>
              </a:rPr>
              <a:t>TEST CASE FAILURE:</a:t>
            </a:r>
            <a:endParaRPr lang="en-US" sz="1400" b="1" u="sng" dirty="0">
              <a:solidFill>
                <a:schemeClr val="accent1"/>
              </a:solidFill>
              <a:latin typeface="Times New Roman" pitchFamily="18" charset="0"/>
              <a:cs typeface="Times New Roman" pitchFamily="18" charset="0"/>
            </a:endParaRPr>
          </a:p>
        </p:txBody>
      </p:sp>
      <p:sp>
        <p:nvSpPr>
          <p:cNvPr id="5" name="Rectangle 4"/>
          <p:cNvSpPr/>
          <p:nvPr/>
        </p:nvSpPr>
        <p:spPr>
          <a:xfrm>
            <a:off x="969590" y="155523"/>
            <a:ext cx="2936691" cy="342139"/>
          </a:xfrm>
          <a:prstGeom prst="rect">
            <a:avLst/>
          </a:prstGeom>
        </p:spPr>
        <p:txBody>
          <a:bodyPr wrap="none" lIns="64511" tIns="32255" rIns="64511" bIns="32255">
            <a:spAutoFit/>
          </a:bodyPr>
          <a:lstStyle/>
          <a:p>
            <a:r>
              <a:rPr lang="en-US" b="1" u="sng" dirty="0" smtClean="0">
                <a:solidFill>
                  <a:schemeClr val="accent1"/>
                </a:solidFill>
                <a:latin typeface="Times New Roman" pitchFamily="18" charset="0"/>
                <a:cs typeface="Times New Roman" pitchFamily="18" charset="0"/>
              </a:rPr>
              <a:t>INTEGRATION TESTING:</a:t>
            </a:r>
          </a:p>
        </p:txBody>
      </p:sp>
      <p:pic>
        <p:nvPicPr>
          <p:cNvPr id="7" name="Picture 6" descr="bandicam 2021-03-24 21-38-04-449.jpg"/>
          <p:cNvPicPr/>
          <p:nvPr/>
        </p:nvPicPr>
        <p:blipFill>
          <a:blip r:embed="rId2"/>
          <a:stretch>
            <a:fillRect/>
          </a:stretch>
        </p:blipFill>
        <p:spPr>
          <a:xfrm>
            <a:off x="986589" y="950495"/>
            <a:ext cx="7975483" cy="5342021"/>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062E6E5-5C08-4007-8F47-30C3CE076A6E}"/>
              </a:ext>
            </a:extLst>
          </p:cNvPr>
          <p:cNvSpPr>
            <a:spLocks noGrp="1"/>
          </p:cNvSpPr>
          <p:nvPr>
            <p:ph type="title"/>
          </p:nvPr>
        </p:nvSpPr>
        <p:spPr>
          <a:xfrm>
            <a:off x="677334" y="609600"/>
            <a:ext cx="8596668" cy="821635"/>
          </a:xfrm>
        </p:spPr>
        <p:txBody>
          <a:bodyPr>
            <a:normAutofit/>
          </a:bodyPr>
          <a:lstStyle/>
          <a:p>
            <a:r>
              <a:rPr lang="en-US" u="sng" dirty="0" smtClean="0"/>
              <a:t>ABSTRACT:</a:t>
            </a:r>
            <a:endParaRPr lang="en-IN" u="sng" dirty="0"/>
          </a:p>
        </p:txBody>
      </p:sp>
      <p:sp>
        <p:nvSpPr>
          <p:cNvPr id="3" name="Content Placeholder 2">
            <a:extLst>
              <a:ext uri="{FF2B5EF4-FFF2-40B4-BE49-F238E27FC236}">
                <a16:creationId xmlns="" xmlns:a16="http://schemas.microsoft.com/office/drawing/2014/main" id="{D02D04D7-2A1E-4342-BCBE-BA0EAB2C3EE8}"/>
              </a:ext>
            </a:extLst>
          </p:cNvPr>
          <p:cNvSpPr>
            <a:spLocks noGrp="1"/>
          </p:cNvSpPr>
          <p:nvPr>
            <p:ph idx="1"/>
          </p:nvPr>
        </p:nvSpPr>
        <p:spPr>
          <a:xfrm>
            <a:off x="818984" y="1097281"/>
            <a:ext cx="8455018" cy="4983272"/>
          </a:xfrm>
        </p:spPr>
        <p:txBody>
          <a:bodyPr/>
          <a:lstStyle/>
          <a:p>
            <a:endParaRPr lang="en-US" dirty="0"/>
          </a:p>
          <a:p>
            <a:pPr marL="0" indent="0">
              <a:buNone/>
            </a:pPr>
            <a:endParaRPr lang="en-US" dirty="0"/>
          </a:p>
          <a:p>
            <a:r>
              <a:rPr lang="en-IN" dirty="0" smtClean="0"/>
              <a:t>This Web </a:t>
            </a:r>
            <a:r>
              <a:rPr lang="en-IN" dirty="0"/>
              <a:t>application </a:t>
            </a:r>
            <a:r>
              <a:rPr lang="en-IN" dirty="0" smtClean="0"/>
              <a:t>provides payroll processing for the employees in which the client can update employee details, salary, Timesheet and attendance .</a:t>
            </a:r>
            <a:endParaRPr lang="en-IN" dirty="0"/>
          </a:p>
          <a:p>
            <a:r>
              <a:rPr lang="en-IN" dirty="0" smtClean="0"/>
              <a:t>It also provides service at the doorstep for customers after the customer book’s  their required service and they are ready to checkout.</a:t>
            </a:r>
          </a:p>
          <a:p>
            <a:r>
              <a:rPr lang="en-IN" dirty="0" smtClean="0"/>
              <a:t>The customer receives a confirmation email of their service or products after their required purchase.</a:t>
            </a:r>
            <a:endParaRPr lang="en-IN" dirty="0"/>
          </a:p>
          <a:p>
            <a:r>
              <a:rPr lang="en-IN" dirty="0" smtClean="0"/>
              <a:t>In this website we are selling products of car accessories such ah windshields, mirrors, indicators, lubricants…etc.</a:t>
            </a:r>
            <a:endParaRPr lang="en-IN" dirty="0"/>
          </a:p>
          <a:p>
            <a:r>
              <a:rPr lang="en-US" dirty="0" smtClean="0"/>
              <a:t>Each product has their own specific requirements.</a:t>
            </a:r>
          </a:p>
          <a:p>
            <a:r>
              <a:rPr lang="en-US" dirty="0" smtClean="0"/>
              <a:t>If the customer wants to cancel the items, the items which they have purchased ,they can cancel their order and cansellation mail is send to the customers to their respective Mail-Id.</a:t>
            </a:r>
            <a:endParaRPr lang="en-US" dirty="0"/>
          </a:p>
          <a:p>
            <a:endParaRPr lang="en-US" dirty="0"/>
          </a:p>
          <a:p>
            <a:endParaRPr lang="en-IN" dirty="0"/>
          </a:p>
        </p:txBody>
      </p:sp>
    </p:spTree>
    <p:extLst>
      <p:ext uri="{BB962C8B-B14F-4D97-AF65-F5344CB8AC3E}">
        <p14:creationId xmlns="" xmlns:p14="http://schemas.microsoft.com/office/powerpoint/2010/main" val="423328126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11800" y="207515"/>
            <a:ext cx="4358254" cy="326750"/>
          </a:xfrm>
          <a:prstGeom prst="rect">
            <a:avLst/>
          </a:prstGeom>
          <a:noFill/>
        </p:spPr>
        <p:txBody>
          <a:bodyPr wrap="square" lIns="64511" tIns="32255" rIns="64511" bIns="32255" rtlCol="0">
            <a:spAutoFit/>
          </a:bodyPr>
          <a:lstStyle/>
          <a:p>
            <a:r>
              <a:rPr lang="en-US" sz="1700" b="1" u="sng" dirty="0" smtClean="0">
                <a:solidFill>
                  <a:schemeClr val="accent1"/>
                </a:solidFill>
                <a:latin typeface="Times New Roman" pitchFamily="18" charset="0"/>
                <a:cs typeface="Times New Roman" pitchFamily="18" charset="0"/>
              </a:rPr>
              <a:t>VALIDATION TESTING</a:t>
            </a:r>
            <a:r>
              <a:rPr lang="en-US" sz="1700" u="sng" dirty="0" smtClean="0">
                <a:solidFill>
                  <a:schemeClr val="accent1"/>
                </a:solidFill>
                <a:latin typeface="Times New Roman" pitchFamily="18" charset="0"/>
                <a:cs typeface="Times New Roman" pitchFamily="18" charset="0"/>
              </a:rPr>
              <a:t>:</a:t>
            </a:r>
            <a:endParaRPr lang="en-US" sz="1700" u="sng" dirty="0">
              <a:solidFill>
                <a:schemeClr val="accent1"/>
              </a:solidFill>
              <a:latin typeface="Times New Roman" pitchFamily="18" charset="0"/>
              <a:cs typeface="Times New Roman" pitchFamily="18" charset="0"/>
            </a:endParaRPr>
          </a:p>
        </p:txBody>
      </p:sp>
      <p:graphicFrame>
        <p:nvGraphicFramePr>
          <p:cNvPr id="7" name="Table 6"/>
          <p:cNvGraphicFramePr>
            <a:graphicFrameLocks noGrp="1"/>
          </p:cNvGraphicFramePr>
          <p:nvPr/>
        </p:nvGraphicFramePr>
        <p:xfrm>
          <a:off x="619803" y="823411"/>
          <a:ext cx="8852166" cy="5617482"/>
        </p:xfrm>
        <a:graphic>
          <a:graphicData uri="http://schemas.openxmlformats.org/drawingml/2006/table">
            <a:tbl>
              <a:tblPr firstRow="1" bandRow="1">
                <a:tableStyleId>{5940675A-B579-460E-94D1-54222C63F5DA}</a:tableStyleId>
              </a:tblPr>
              <a:tblGrid>
                <a:gridCol w="1475361"/>
                <a:gridCol w="1475361"/>
                <a:gridCol w="1475361"/>
                <a:gridCol w="1475361"/>
                <a:gridCol w="1475361"/>
                <a:gridCol w="1475361"/>
              </a:tblGrid>
              <a:tr h="1436630">
                <a:tc>
                  <a:txBody>
                    <a:bodyPr/>
                    <a:lstStyle/>
                    <a:p>
                      <a:pPr marL="0" marR="0" algn="ctr">
                        <a:lnSpc>
                          <a:spcPct val="150000"/>
                        </a:lnSpc>
                        <a:spcBef>
                          <a:spcPts val="0"/>
                        </a:spcBef>
                        <a:spcAft>
                          <a:spcPts val="0"/>
                        </a:spcAft>
                      </a:pPr>
                      <a:r>
                        <a:rPr lang="en-US" sz="1800" b="1" dirty="0">
                          <a:solidFill>
                            <a:srgbClr val="000000"/>
                          </a:solidFill>
                          <a:latin typeface="Times New Roman"/>
                          <a:ea typeface="Calibri"/>
                          <a:cs typeface="Latha"/>
                        </a:rPr>
                        <a:t>TEST NO</a:t>
                      </a:r>
                    </a:p>
                  </a:txBody>
                  <a:tcPr marL="46450" marR="46450" marT="0" marB="0"/>
                </a:tc>
                <a:tc>
                  <a:txBody>
                    <a:bodyPr/>
                    <a:lstStyle/>
                    <a:p>
                      <a:pPr marL="0" marR="0" algn="ctr">
                        <a:lnSpc>
                          <a:spcPct val="150000"/>
                        </a:lnSpc>
                        <a:spcBef>
                          <a:spcPts val="0"/>
                        </a:spcBef>
                        <a:spcAft>
                          <a:spcPts val="0"/>
                        </a:spcAft>
                      </a:pPr>
                      <a:r>
                        <a:rPr lang="en-US" sz="1800" b="1" dirty="0">
                          <a:solidFill>
                            <a:srgbClr val="000000"/>
                          </a:solidFill>
                          <a:latin typeface="Times New Roman"/>
                          <a:ea typeface="Calibri"/>
                          <a:cs typeface="Latha"/>
                        </a:rPr>
                        <a:t>TEST TYPE</a:t>
                      </a:r>
                    </a:p>
                  </a:txBody>
                  <a:tcPr marL="46450" marR="46450" marT="0" marB="0"/>
                </a:tc>
                <a:tc>
                  <a:txBody>
                    <a:bodyPr/>
                    <a:lstStyle/>
                    <a:p>
                      <a:pPr marL="0" marR="0" algn="ctr">
                        <a:lnSpc>
                          <a:spcPct val="150000"/>
                        </a:lnSpc>
                        <a:spcBef>
                          <a:spcPts val="0"/>
                        </a:spcBef>
                        <a:spcAft>
                          <a:spcPts val="0"/>
                        </a:spcAft>
                      </a:pPr>
                      <a:r>
                        <a:rPr lang="en-US" sz="1800" b="1" dirty="0">
                          <a:solidFill>
                            <a:srgbClr val="000000"/>
                          </a:solidFill>
                          <a:latin typeface="Times New Roman"/>
                          <a:ea typeface="Calibri"/>
                          <a:cs typeface="Latha"/>
                        </a:rPr>
                        <a:t>TEST </a:t>
                      </a:r>
                    </a:p>
                    <a:p>
                      <a:pPr marL="0" marR="0" algn="ctr">
                        <a:lnSpc>
                          <a:spcPct val="150000"/>
                        </a:lnSpc>
                        <a:spcBef>
                          <a:spcPts val="0"/>
                        </a:spcBef>
                        <a:spcAft>
                          <a:spcPts val="0"/>
                        </a:spcAft>
                      </a:pPr>
                      <a:r>
                        <a:rPr lang="en-US" sz="1800" b="1" dirty="0">
                          <a:solidFill>
                            <a:srgbClr val="000000"/>
                          </a:solidFill>
                          <a:latin typeface="Times New Roman"/>
                          <a:ea typeface="Calibri"/>
                          <a:cs typeface="Latha"/>
                        </a:rPr>
                        <a:t>INPUT</a:t>
                      </a:r>
                    </a:p>
                  </a:txBody>
                  <a:tcPr marL="46450" marR="46450" marT="0" marB="0"/>
                </a:tc>
                <a:tc>
                  <a:txBody>
                    <a:bodyPr/>
                    <a:lstStyle/>
                    <a:p>
                      <a:pPr marL="0" marR="0" algn="ctr">
                        <a:lnSpc>
                          <a:spcPct val="150000"/>
                        </a:lnSpc>
                        <a:spcBef>
                          <a:spcPts val="0"/>
                        </a:spcBef>
                        <a:spcAft>
                          <a:spcPts val="0"/>
                        </a:spcAft>
                      </a:pPr>
                      <a:r>
                        <a:rPr lang="en-US" sz="1800" b="1" dirty="0">
                          <a:solidFill>
                            <a:srgbClr val="000000"/>
                          </a:solidFill>
                          <a:latin typeface="Times New Roman"/>
                          <a:ea typeface="Calibri"/>
                          <a:cs typeface="Latha"/>
                        </a:rPr>
                        <a:t>EXPECTED OUTPUT</a:t>
                      </a:r>
                    </a:p>
                  </a:txBody>
                  <a:tcPr marL="46450" marR="46450" marT="0" marB="0"/>
                </a:tc>
                <a:tc>
                  <a:txBody>
                    <a:bodyPr/>
                    <a:lstStyle/>
                    <a:p>
                      <a:pPr marL="0" marR="0" algn="ctr">
                        <a:lnSpc>
                          <a:spcPct val="150000"/>
                        </a:lnSpc>
                        <a:spcBef>
                          <a:spcPts val="0"/>
                        </a:spcBef>
                        <a:spcAft>
                          <a:spcPts val="0"/>
                        </a:spcAft>
                      </a:pPr>
                      <a:r>
                        <a:rPr lang="en-US" sz="1800" b="1" dirty="0">
                          <a:solidFill>
                            <a:srgbClr val="000000"/>
                          </a:solidFill>
                          <a:latin typeface="Times New Roman"/>
                          <a:ea typeface="Calibri"/>
                          <a:cs typeface="Latha"/>
                        </a:rPr>
                        <a:t>ACTUAL OUTPUT</a:t>
                      </a:r>
                    </a:p>
                  </a:txBody>
                  <a:tcPr marL="46450" marR="46450" marT="0" marB="0"/>
                </a:tc>
                <a:tc>
                  <a:txBody>
                    <a:bodyPr/>
                    <a:lstStyle/>
                    <a:p>
                      <a:pPr marL="0" marR="0">
                        <a:lnSpc>
                          <a:spcPct val="150000"/>
                        </a:lnSpc>
                        <a:spcBef>
                          <a:spcPts val="0"/>
                        </a:spcBef>
                        <a:spcAft>
                          <a:spcPts val="0"/>
                        </a:spcAft>
                      </a:pPr>
                      <a:r>
                        <a:rPr lang="en-US" sz="1800" b="1" dirty="0">
                          <a:solidFill>
                            <a:srgbClr val="000000"/>
                          </a:solidFill>
                          <a:latin typeface="Times New Roman"/>
                          <a:ea typeface="Calibri"/>
                          <a:cs typeface="Latha"/>
                        </a:rPr>
                        <a:t>RESULT</a:t>
                      </a:r>
                    </a:p>
                  </a:txBody>
                  <a:tcPr marL="46450" marR="46450" marT="0" marB="0"/>
                </a:tc>
              </a:tr>
              <a:tr h="2090426">
                <a:tc>
                  <a:txBody>
                    <a:bodyPr/>
                    <a:lstStyle/>
                    <a:p>
                      <a:pPr marL="0" marR="0">
                        <a:lnSpc>
                          <a:spcPct val="150000"/>
                        </a:lnSpc>
                        <a:spcBef>
                          <a:spcPts val="0"/>
                        </a:spcBef>
                        <a:spcAft>
                          <a:spcPts val="0"/>
                        </a:spcAft>
                      </a:pPr>
                      <a:r>
                        <a:rPr lang="en-US" sz="1800" b="0" dirty="0" smtClean="0">
                          <a:latin typeface="Times New Roman"/>
                          <a:ea typeface="Times New Roman"/>
                          <a:cs typeface="Latha"/>
                        </a:rPr>
                        <a:t>             1</a:t>
                      </a:r>
                      <a:endParaRPr lang="en-US" sz="1800" b="0" dirty="0">
                        <a:latin typeface="Times New Roman"/>
                        <a:ea typeface="Times New Roman"/>
                        <a:cs typeface="Latha"/>
                      </a:endParaRPr>
                    </a:p>
                  </a:txBody>
                  <a:tcPr marL="46450" marR="46450" marT="0" marB="0"/>
                </a:tc>
                <a:tc>
                  <a:txBody>
                    <a:bodyPr/>
                    <a:lstStyle/>
                    <a:p>
                      <a:pPr marL="0" marR="0" algn="just">
                        <a:lnSpc>
                          <a:spcPct val="150000"/>
                        </a:lnSpc>
                        <a:spcBef>
                          <a:spcPts val="0"/>
                        </a:spcBef>
                        <a:spcAft>
                          <a:spcPts val="0"/>
                        </a:spcAft>
                      </a:pPr>
                      <a:r>
                        <a:rPr lang="en-US" sz="1800" dirty="0" smtClean="0">
                          <a:latin typeface="Times New Roman"/>
                          <a:ea typeface="Times New Roman"/>
                          <a:cs typeface="Latha"/>
                        </a:rPr>
                        <a:t>    Validation</a:t>
                      </a:r>
                    </a:p>
                    <a:p>
                      <a:pPr marL="0" marR="0" algn="just">
                        <a:lnSpc>
                          <a:spcPct val="150000"/>
                        </a:lnSpc>
                        <a:spcBef>
                          <a:spcPts val="0"/>
                        </a:spcBef>
                        <a:spcAft>
                          <a:spcPts val="0"/>
                        </a:spcAft>
                      </a:pPr>
                      <a:r>
                        <a:rPr lang="en-US" sz="1800" baseline="0" dirty="0" smtClean="0">
                          <a:latin typeface="Times New Roman"/>
                          <a:ea typeface="Times New Roman"/>
                          <a:cs typeface="Latha"/>
                        </a:rPr>
                        <a:t>       testing</a:t>
                      </a:r>
                      <a:endParaRPr lang="en-US" sz="1800" dirty="0">
                        <a:latin typeface="Times New Roman"/>
                        <a:ea typeface="Times New Roman"/>
                        <a:cs typeface="Latha"/>
                      </a:endParaRPr>
                    </a:p>
                  </a:txBody>
                  <a:tcPr marL="46450" marR="46450" marT="0" marB="0"/>
                </a:tc>
                <a:tc>
                  <a:txBody>
                    <a:bodyPr/>
                    <a:lstStyle/>
                    <a:p>
                      <a:pPr marL="0" marR="0" algn="ctr">
                        <a:lnSpc>
                          <a:spcPct val="150000"/>
                        </a:lnSpc>
                        <a:spcBef>
                          <a:spcPts val="0"/>
                        </a:spcBef>
                        <a:spcAft>
                          <a:spcPts val="0"/>
                        </a:spcAft>
                      </a:pPr>
                      <a:r>
                        <a:rPr lang="en-US" sz="1800">
                          <a:latin typeface="Times New Roman"/>
                          <a:ea typeface="Times New Roman"/>
                          <a:cs typeface="Latha"/>
                        </a:rPr>
                        <a:t>Enter  the username and password</a:t>
                      </a:r>
                    </a:p>
                  </a:txBody>
                  <a:tcPr marL="46450" marR="46450" marT="0" marB="0"/>
                </a:tc>
                <a:tc>
                  <a:txBody>
                    <a:bodyPr/>
                    <a:lstStyle/>
                    <a:p>
                      <a:pPr marL="0" marR="0" algn="ctr">
                        <a:lnSpc>
                          <a:spcPct val="150000"/>
                        </a:lnSpc>
                        <a:spcBef>
                          <a:spcPts val="0"/>
                        </a:spcBef>
                        <a:spcAft>
                          <a:spcPts val="0"/>
                        </a:spcAft>
                      </a:pPr>
                      <a:r>
                        <a:rPr lang="en-US" sz="1800">
                          <a:solidFill>
                            <a:srgbClr val="000000"/>
                          </a:solidFill>
                          <a:latin typeface="Times New Roman"/>
                          <a:ea typeface="Calibri"/>
                          <a:cs typeface="Latha"/>
                        </a:rPr>
                        <a:t>Allowed any username and password if it satisfies the constraint</a:t>
                      </a:r>
                    </a:p>
                  </a:txBody>
                  <a:tcPr marL="46450" marR="46450" marT="0" marB="0"/>
                </a:tc>
                <a:tc>
                  <a:txBody>
                    <a:bodyPr/>
                    <a:lstStyle/>
                    <a:p>
                      <a:pPr marL="0" marR="0" algn="ctr">
                        <a:lnSpc>
                          <a:spcPct val="150000"/>
                        </a:lnSpc>
                        <a:spcBef>
                          <a:spcPts val="0"/>
                        </a:spcBef>
                        <a:spcAft>
                          <a:spcPts val="0"/>
                        </a:spcAft>
                      </a:pPr>
                      <a:r>
                        <a:rPr lang="en-US" sz="1800">
                          <a:solidFill>
                            <a:srgbClr val="000000"/>
                          </a:solidFill>
                          <a:latin typeface="Times New Roman"/>
                          <a:ea typeface="Calibri"/>
                          <a:cs typeface="Latha"/>
                        </a:rPr>
                        <a:t>Login successfully</a:t>
                      </a:r>
                    </a:p>
                  </a:txBody>
                  <a:tcPr marL="46450" marR="46450" marT="0" marB="0"/>
                </a:tc>
                <a:tc>
                  <a:txBody>
                    <a:bodyPr/>
                    <a:lstStyle/>
                    <a:p>
                      <a:pPr marL="0" marR="0" algn="ctr">
                        <a:lnSpc>
                          <a:spcPct val="150000"/>
                        </a:lnSpc>
                        <a:spcBef>
                          <a:spcPts val="0"/>
                        </a:spcBef>
                        <a:spcAft>
                          <a:spcPts val="0"/>
                        </a:spcAft>
                      </a:pPr>
                      <a:r>
                        <a:rPr lang="en-US" sz="1800" dirty="0">
                          <a:solidFill>
                            <a:srgbClr val="000000"/>
                          </a:solidFill>
                          <a:latin typeface="Times New Roman"/>
                          <a:ea typeface="Calibri"/>
                          <a:cs typeface="Latha"/>
                        </a:rPr>
                        <a:t>Success </a:t>
                      </a:r>
                    </a:p>
                  </a:txBody>
                  <a:tcPr marL="46450" marR="46450" marT="0" marB="0"/>
                </a:tc>
              </a:tr>
              <a:tr h="2090426">
                <a:tc>
                  <a:txBody>
                    <a:bodyPr/>
                    <a:lstStyle/>
                    <a:p>
                      <a:pPr marL="0" marR="0">
                        <a:lnSpc>
                          <a:spcPct val="150000"/>
                        </a:lnSpc>
                        <a:spcBef>
                          <a:spcPts val="0"/>
                        </a:spcBef>
                        <a:spcAft>
                          <a:spcPts val="0"/>
                        </a:spcAft>
                      </a:pPr>
                      <a:r>
                        <a:rPr lang="en-US" sz="1800" b="0" dirty="0" smtClean="0">
                          <a:latin typeface="Times New Roman"/>
                          <a:ea typeface="Times New Roman"/>
                          <a:cs typeface="Latha"/>
                        </a:rPr>
                        <a:t>             2</a:t>
                      </a:r>
                      <a:endParaRPr lang="en-US" sz="1800" b="0" dirty="0">
                        <a:latin typeface="Times New Roman"/>
                        <a:ea typeface="Times New Roman"/>
                        <a:cs typeface="Latha"/>
                      </a:endParaRPr>
                    </a:p>
                  </a:txBody>
                  <a:tcPr marL="46450" marR="46450" marT="0" marB="0"/>
                </a:tc>
                <a:tc>
                  <a:txBody>
                    <a:bodyPr/>
                    <a:lstStyle/>
                    <a:p>
                      <a:pPr marL="0" marR="0" algn="ctr">
                        <a:lnSpc>
                          <a:spcPct val="150000"/>
                        </a:lnSpc>
                        <a:spcBef>
                          <a:spcPts val="0"/>
                        </a:spcBef>
                        <a:spcAft>
                          <a:spcPts val="0"/>
                        </a:spcAft>
                      </a:pPr>
                      <a:r>
                        <a:rPr lang="en-US" sz="1800">
                          <a:latin typeface="Times New Roman"/>
                          <a:ea typeface="Times New Roman"/>
                          <a:cs typeface="Latha"/>
                        </a:rPr>
                        <a:t>Validation testing</a:t>
                      </a:r>
                    </a:p>
                  </a:txBody>
                  <a:tcPr marL="46450" marR="46450" marT="0" marB="0"/>
                </a:tc>
                <a:tc>
                  <a:txBody>
                    <a:bodyPr/>
                    <a:lstStyle/>
                    <a:p>
                      <a:pPr marL="0" marR="0" algn="ctr">
                        <a:lnSpc>
                          <a:spcPct val="150000"/>
                        </a:lnSpc>
                        <a:spcBef>
                          <a:spcPts val="0"/>
                        </a:spcBef>
                        <a:spcAft>
                          <a:spcPts val="0"/>
                        </a:spcAft>
                      </a:pPr>
                      <a:r>
                        <a:rPr lang="en-US" sz="1800" dirty="0">
                          <a:solidFill>
                            <a:srgbClr val="000000"/>
                          </a:solidFill>
                          <a:latin typeface="Times New Roman"/>
                          <a:ea typeface="Calibri"/>
                          <a:cs typeface="Latha"/>
                        </a:rPr>
                        <a:t>Enter the username and password</a:t>
                      </a:r>
                    </a:p>
                  </a:txBody>
                  <a:tcPr marL="46450" marR="46450" marT="0" marB="0"/>
                </a:tc>
                <a:tc>
                  <a:txBody>
                    <a:bodyPr/>
                    <a:lstStyle/>
                    <a:p>
                      <a:pPr marL="0" marR="0" algn="ctr">
                        <a:lnSpc>
                          <a:spcPct val="150000"/>
                        </a:lnSpc>
                        <a:spcBef>
                          <a:spcPts val="0"/>
                        </a:spcBef>
                        <a:spcAft>
                          <a:spcPts val="0"/>
                        </a:spcAft>
                      </a:pPr>
                      <a:r>
                        <a:rPr lang="en-US" sz="1800">
                          <a:solidFill>
                            <a:srgbClr val="000000"/>
                          </a:solidFill>
                          <a:latin typeface="Times New Roman"/>
                          <a:ea typeface="Calibri"/>
                          <a:cs typeface="Latha"/>
                        </a:rPr>
                        <a:t>Allowed any username and password if it not satisfies the constraint</a:t>
                      </a:r>
                    </a:p>
                  </a:txBody>
                  <a:tcPr marL="46450" marR="46450" marT="0" marB="0"/>
                </a:tc>
                <a:tc>
                  <a:txBody>
                    <a:bodyPr/>
                    <a:lstStyle/>
                    <a:p>
                      <a:pPr marL="0" marR="0" algn="ctr">
                        <a:lnSpc>
                          <a:spcPct val="150000"/>
                        </a:lnSpc>
                        <a:spcBef>
                          <a:spcPts val="0"/>
                        </a:spcBef>
                        <a:spcAft>
                          <a:spcPts val="0"/>
                        </a:spcAft>
                      </a:pPr>
                      <a:r>
                        <a:rPr lang="en-US" sz="1800">
                          <a:solidFill>
                            <a:srgbClr val="000000"/>
                          </a:solidFill>
                          <a:latin typeface="Times New Roman"/>
                          <a:ea typeface="Calibri"/>
                          <a:cs typeface="Latha"/>
                        </a:rPr>
                        <a:t>Invalid </a:t>
                      </a:r>
                    </a:p>
                    <a:p>
                      <a:pPr marL="0" marR="0" algn="ctr">
                        <a:lnSpc>
                          <a:spcPct val="150000"/>
                        </a:lnSpc>
                        <a:spcBef>
                          <a:spcPts val="0"/>
                        </a:spcBef>
                        <a:spcAft>
                          <a:spcPts val="0"/>
                        </a:spcAft>
                      </a:pPr>
                      <a:r>
                        <a:rPr lang="en-US" sz="1800">
                          <a:solidFill>
                            <a:srgbClr val="000000"/>
                          </a:solidFill>
                          <a:latin typeface="Times New Roman"/>
                          <a:ea typeface="Calibri"/>
                          <a:cs typeface="Latha"/>
                        </a:rPr>
                        <a:t>login</a:t>
                      </a:r>
                    </a:p>
                  </a:txBody>
                  <a:tcPr marL="46450" marR="46450" marT="0" marB="0"/>
                </a:tc>
                <a:tc>
                  <a:txBody>
                    <a:bodyPr/>
                    <a:lstStyle/>
                    <a:p>
                      <a:pPr marL="0" marR="0" algn="ctr">
                        <a:lnSpc>
                          <a:spcPct val="150000"/>
                        </a:lnSpc>
                        <a:spcBef>
                          <a:spcPts val="0"/>
                        </a:spcBef>
                        <a:spcAft>
                          <a:spcPts val="0"/>
                        </a:spcAft>
                      </a:pPr>
                      <a:r>
                        <a:rPr lang="en-US" sz="1800" dirty="0">
                          <a:solidFill>
                            <a:srgbClr val="000000"/>
                          </a:solidFill>
                          <a:latin typeface="Times New Roman"/>
                          <a:ea typeface="Calibri"/>
                          <a:cs typeface="Latha"/>
                        </a:rPr>
                        <a:t>Failure</a:t>
                      </a:r>
                    </a:p>
                  </a:txBody>
                  <a:tcPr marL="46450" marR="46450" marT="0" marB="0"/>
                </a:tc>
              </a:tr>
            </a:tbl>
          </a:graphicData>
        </a:graphic>
      </p:graphicFrame>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3920" y="357127"/>
            <a:ext cx="4358254" cy="326750"/>
          </a:xfrm>
          <a:prstGeom prst="rect">
            <a:avLst/>
          </a:prstGeom>
          <a:noFill/>
        </p:spPr>
        <p:txBody>
          <a:bodyPr wrap="square" lIns="64511" tIns="32255" rIns="64511" bIns="32255" rtlCol="0">
            <a:spAutoFit/>
          </a:bodyPr>
          <a:lstStyle/>
          <a:p>
            <a:r>
              <a:rPr lang="en-US" sz="1700" b="1" u="sng" dirty="0" smtClean="0">
                <a:solidFill>
                  <a:schemeClr val="accent1"/>
                </a:solidFill>
                <a:latin typeface="Times New Roman" pitchFamily="18" charset="0"/>
                <a:cs typeface="Times New Roman" pitchFamily="18" charset="0"/>
              </a:rPr>
              <a:t>VALIDATION TESTING</a:t>
            </a:r>
            <a:r>
              <a:rPr lang="en-US" sz="1700" u="sng" dirty="0" smtClean="0">
                <a:solidFill>
                  <a:schemeClr val="accent1"/>
                </a:solidFill>
                <a:latin typeface="Times New Roman" pitchFamily="18" charset="0"/>
                <a:cs typeface="Times New Roman" pitchFamily="18" charset="0"/>
              </a:rPr>
              <a:t>:</a:t>
            </a:r>
            <a:endParaRPr lang="en-US" sz="1700" u="sng" dirty="0">
              <a:solidFill>
                <a:schemeClr val="accent1"/>
              </a:solidFill>
              <a:latin typeface="Times New Roman" pitchFamily="18" charset="0"/>
              <a:cs typeface="Times New Roman" pitchFamily="18" charset="0"/>
            </a:endParaRPr>
          </a:p>
        </p:txBody>
      </p:sp>
      <p:sp>
        <p:nvSpPr>
          <p:cNvPr id="3" name="TextBox 2"/>
          <p:cNvSpPr txBox="1"/>
          <p:nvPr/>
        </p:nvSpPr>
        <p:spPr>
          <a:xfrm>
            <a:off x="449392" y="1017662"/>
            <a:ext cx="2202065" cy="280584"/>
          </a:xfrm>
          <a:prstGeom prst="rect">
            <a:avLst/>
          </a:prstGeom>
          <a:noFill/>
        </p:spPr>
        <p:txBody>
          <a:bodyPr wrap="square" lIns="64511" tIns="32255" rIns="64511" bIns="32255" rtlCol="0">
            <a:spAutoFit/>
          </a:bodyPr>
          <a:lstStyle/>
          <a:p>
            <a:r>
              <a:rPr lang="en-US" sz="1400" b="1" u="sng" dirty="0" smtClean="0">
                <a:solidFill>
                  <a:schemeClr val="accent1"/>
                </a:solidFill>
                <a:latin typeface="Times New Roman" pitchFamily="18" charset="0"/>
                <a:cs typeface="Times New Roman" pitchFamily="18" charset="0"/>
              </a:rPr>
              <a:t>TEST CASE SUCCESS:</a:t>
            </a:r>
            <a:endParaRPr lang="en-US" sz="1400" b="1" u="sng" dirty="0">
              <a:solidFill>
                <a:schemeClr val="accent1"/>
              </a:solidFill>
              <a:latin typeface="Times New Roman" pitchFamily="18" charset="0"/>
              <a:cs typeface="Times New Roman" pitchFamily="18" charset="0"/>
            </a:endParaRPr>
          </a:p>
        </p:txBody>
      </p:sp>
      <p:pic>
        <p:nvPicPr>
          <p:cNvPr id="6" name="Picture 5" descr="C:\Users\rajaprabu\Documents\Bandicam\bandicam 2021-03-24 13-26-16-194.jpg"/>
          <p:cNvPicPr/>
          <p:nvPr/>
        </p:nvPicPr>
        <p:blipFill>
          <a:blip r:embed="rId2" cstate="print"/>
          <a:srcRect/>
          <a:stretch>
            <a:fillRect/>
          </a:stretch>
        </p:blipFill>
        <p:spPr bwMode="auto">
          <a:xfrm>
            <a:off x="294221" y="1769494"/>
            <a:ext cx="5732145" cy="3885347"/>
          </a:xfrm>
          <a:prstGeom prst="rect">
            <a:avLst/>
          </a:prstGeom>
          <a:noFill/>
          <a:ln w="9525">
            <a:noFill/>
            <a:miter lim="800000"/>
            <a:headEnd/>
            <a:tailEnd/>
          </a:ln>
        </p:spPr>
      </p:pic>
      <p:pic>
        <p:nvPicPr>
          <p:cNvPr id="7" name="Picture 6" descr="bandicam 2020-10-28 13-59-13-993.jpg"/>
          <p:cNvPicPr/>
          <p:nvPr/>
        </p:nvPicPr>
        <p:blipFill>
          <a:blip r:embed="rId3" cstate="print"/>
          <a:srcRect t="8732"/>
          <a:stretch>
            <a:fillRect/>
          </a:stretch>
        </p:blipFill>
        <p:spPr>
          <a:xfrm>
            <a:off x="6082403" y="1780674"/>
            <a:ext cx="5682035" cy="3934326"/>
          </a:xfrm>
          <a:prstGeom prst="rect">
            <a:avLst/>
          </a:prstGeom>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6086" y="539345"/>
            <a:ext cx="3452195" cy="326750"/>
          </a:xfrm>
          <a:prstGeom prst="rect">
            <a:avLst/>
          </a:prstGeom>
          <a:noFill/>
        </p:spPr>
        <p:txBody>
          <a:bodyPr wrap="square" lIns="64511" tIns="32255" rIns="64511" bIns="32255" rtlCol="0">
            <a:spAutoFit/>
          </a:bodyPr>
          <a:lstStyle/>
          <a:p>
            <a:r>
              <a:rPr lang="en-US" sz="1700" b="1" u="sng" dirty="0" smtClean="0">
                <a:solidFill>
                  <a:schemeClr val="accent1"/>
                </a:solidFill>
                <a:latin typeface="Times New Roman" pitchFamily="18" charset="0"/>
                <a:cs typeface="Times New Roman" pitchFamily="18" charset="0"/>
              </a:rPr>
              <a:t>TEST CASE FAILURE:</a:t>
            </a:r>
            <a:endParaRPr lang="en-US" sz="1700" b="1" u="sng" dirty="0">
              <a:solidFill>
                <a:schemeClr val="accent1"/>
              </a:solidFill>
              <a:latin typeface="Times New Roman" pitchFamily="18" charset="0"/>
              <a:cs typeface="Times New Roman" pitchFamily="18" charset="0"/>
            </a:endParaRPr>
          </a:p>
        </p:txBody>
      </p:sp>
      <p:sp>
        <p:nvSpPr>
          <p:cNvPr id="4" name="TextBox 3"/>
          <p:cNvSpPr txBox="1"/>
          <p:nvPr/>
        </p:nvSpPr>
        <p:spPr>
          <a:xfrm>
            <a:off x="701272" y="263131"/>
            <a:ext cx="4358254" cy="326750"/>
          </a:xfrm>
          <a:prstGeom prst="rect">
            <a:avLst/>
          </a:prstGeom>
          <a:noFill/>
        </p:spPr>
        <p:txBody>
          <a:bodyPr wrap="square" lIns="64511" tIns="32255" rIns="64511" bIns="32255" rtlCol="0">
            <a:spAutoFit/>
          </a:bodyPr>
          <a:lstStyle/>
          <a:p>
            <a:r>
              <a:rPr lang="en-US" sz="1700" b="1" u="sng" dirty="0" smtClean="0">
                <a:solidFill>
                  <a:schemeClr val="accent1"/>
                </a:solidFill>
                <a:latin typeface="Times New Roman" pitchFamily="18" charset="0"/>
                <a:cs typeface="Times New Roman" pitchFamily="18" charset="0"/>
              </a:rPr>
              <a:t>VALIDATION TESTING</a:t>
            </a:r>
            <a:r>
              <a:rPr lang="en-US" sz="1700" u="sng" dirty="0" smtClean="0">
                <a:solidFill>
                  <a:schemeClr val="accent1"/>
                </a:solidFill>
                <a:latin typeface="Times New Roman" pitchFamily="18" charset="0"/>
                <a:cs typeface="Times New Roman" pitchFamily="18" charset="0"/>
              </a:rPr>
              <a:t>:</a:t>
            </a:r>
            <a:endParaRPr lang="en-US" sz="1700" u="sng" dirty="0">
              <a:solidFill>
                <a:schemeClr val="accent1"/>
              </a:solidFill>
              <a:latin typeface="Times New Roman" pitchFamily="18" charset="0"/>
              <a:cs typeface="Times New Roman" pitchFamily="18" charset="0"/>
            </a:endParaRPr>
          </a:p>
        </p:txBody>
      </p:sp>
      <p:pic>
        <p:nvPicPr>
          <p:cNvPr id="5" name="Picture 4" descr="C:\Users\rajaprabu\Documents\Bandicam\bandicam 2021-03-24 12-25-08-025.jpg"/>
          <p:cNvPicPr/>
          <p:nvPr/>
        </p:nvPicPr>
        <p:blipFill>
          <a:blip r:embed="rId2" cstate="print"/>
          <a:srcRect/>
          <a:stretch>
            <a:fillRect/>
          </a:stretch>
        </p:blipFill>
        <p:spPr bwMode="auto">
          <a:xfrm>
            <a:off x="1455821" y="1359569"/>
            <a:ext cx="7760369" cy="462012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40BB5CF2-90F0-4444-9F25-6CA1E4F9CBF2}"/>
              </a:ext>
            </a:extLst>
          </p:cNvPr>
          <p:cNvSpPr>
            <a:spLocks noGrp="1"/>
          </p:cNvSpPr>
          <p:nvPr>
            <p:ph idx="1"/>
          </p:nvPr>
        </p:nvSpPr>
        <p:spPr>
          <a:xfrm>
            <a:off x="460473" y="364009"/>
            <a:ext cx="10409848" cy="6118552"/>
          </a:xfrm>
        </p:spPr>
        <p:txBody>
          <a:bodyPr>
            <a:normAutofit/>
          </a:bodyPr>
          <a:lstStyle/>
          <a:p>
            <a:pPr marL="0" indent="0">
              <a:buNone/>
            </a:pPr>
            <a:r>
              <a:rPr lang="en-IN" sz="1700" b="1" u="sng" dirty="0">
                <a:solidFill>
                  <a:schemeClr val="accent1"/>
                </a:solidFill>
                <a:latin typeface="Times New Roman" panose="02020603050405020304" pitchFamily="18" charset="0"/>
                <a:cs typeface="Times New Roman" panose="02020603050405020304" pitchFamily="18" charset="0"/>
              </a:rPr>
              <a:t>SAMPLE SCREENSHOT:</a:t>
            </a:r>
          </a:p>
          <a:p>
            <a:pPr marL="0" indent="0">
              <a:buNone/>
            </a:pPr>
            <a:r>
              <a:rPr lang="en-IN" sz="1700" b="1" u="sng" dirty="0" smtClean="0">
                <a:solidFill>
                  <a:schemeClr val="accent1"/>
                </a:solidFill>
                <a:latin typeface="Times New Roman" panose="02020603050405020304" pitchFamily="18" charset="0"/>
                <a:cs typeface="Times New Roman" panose="02020603050405020304" pitchFamily="18" charset="0"/>
              </a:rPr>
              <a:t>HOME </a:t>
            </a:r>
            <a:r>
              <a:rPr lang="en-IN" sz="1700" b="1" u="sng" dirty="0">
                <a:solidFill>
                  <a:schemeClr val="accent1"/>
                </a:solidFill>
                <a:latin typeface="Times New Roman" panose="02020603050405020304" pitchFamily="18" charset="0"/>
                <a:cs typeface="Times New Roman" panose="02020603050405020304" pitchFamily="18" charset="0"/>
              </a:rPr>
              <a:t>SCREEN:</a:t>
            </a:r>
          </a:p>
          <a:p>
            <a:pPr marL="0" indent="0">
              <a:buNone/>
            </a:pPr>
            <a:endParaRPr lang="en-IN" sz="1700" dirty="0">
              <a:latin typeface="Times New Roman" panose="02020603050405020304" pitchFamily="18" charset="0"/>
              <a:cs typeface="Times New Roman" panose="02020603050405020304" pitchFamily="18" charset="0"/>
            </a:endParaRPr>
          </a:p>
        </p:txBody>
      </p:sp>
      <p:pic>
        <p:nvPicPr>
          <p:cNvPr id="4" name="Picture 3" descr="bandicam 2021-03-24 12-16-12-988.jpg"/>
          <p:cNvPicPr/>
          <p:nvPr/>
        </p:nvPicPr>
        <p:blipFill>
          <a:blip r:embed="rId2" cstate="print"/>
          <a:srcRect t="2663" r="1462" b="5621"/>
          <a:stretch>
            <a:fillRect/>
          </a:stretch>
        </p:blipFill>
        <p:spPr>
          <a:xfrm>
            <a:off x="1780674" y="1419726"/>
            <a:ext cx="7411451" cy="4644190"/>
          </a:xfrm>
          <a:prstGeom prst="rect">
            <a:avLst/>
          </a:prstGeom>
        </p:spPr>
      </p:pic>
    </p:spTree>
    <p:extLst>
      <p:ext uri="{BB962C8B-B14F-4D97-AF65-F5344CB8AC3E}">
        <p14:creationId xmlns="" xmlns:p14="http://schemas.microsoft.com/office/powerpoint/2010/main" val="108096383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1912CBDE-4CF1-4B79-ADBC-10EE838BFE74}"/>
              </a:ext>
            </a:extLst>
          </p:cNvPr>
          <p:cNvSpPr>
            <a:spLocks noGrp="1"/>
          </p:cNvSpPr>
          <p:nvPr>
            <p:ph idx="1"/>
          </p:nvPr>
        </p:nvSpPr>
        <p:spPr>
          <a:xfrm>
            <a:off x="484839" y="376727"/>
            <a:ext cx="10672851" cy="6481273"/>
          </a:xfrm>
        </p:spPr>
        <p:txBody>
          <a:bodyPr>
            <a:normAutofit/>
          </a:bodyPr>
          <a:lstStyle/>
          <a:p>
            <a:pPr marL="0" indent="0">
              <a:buNone/>
            </a:pPr>
            <a:endParaRPr lang="en-IN" sz="1700" dirty="0">
              <a:latin typeface="Times New Roman" panose="02020603050405020304" pitchFamily="18" charset="0"/>
              <a:cs typeface="Times New Roman" panose="02020603050405020304" pitchFamily="18" charset="0"/>
            </a:endParaRPr>
          </a:p>
          <a:p>
            <a:pPr marL="0" indent="0">
              <a:buNone/>
            </a:pPr>
            <a:r>
              <a:rPr lang="en-US" sz="1600" b="1" u="sng" dirty="0" smtClean="0">
                <a:solidFill>
                  <a:schemeClr val="accent1"/>
                </a:solidFill>
              </a:rPr>
              <a:t>CUSTOMER SIGNIN AND SIGNUP PAGE:</a:t>
            </a:r>
            <a:endParaRPr lang="en-US" sz="1600" u="sng" dirty="0" smtClean="0">
              <a:solidFill>
                <a:schemeClr val="accent1"/>
              </a:solidFill>
            </a:endParaRPr>
          </a:p>
          <a:p>
            <a:pPr marL="0" indent="0">
              <a:buNone/>
            </a:pPr>
            <a:endParaRPr lang="en-IN" sz="1700" dirty="0">
              <a:latin typeface="Times New Roman" panose="02020603050405020304" pitchFamily="18" charset="0"/>
              <a:cs typeface="Times New Roman" panose="02020603050405020304" pitchFamily="18" charset="0"/>
            </a:endParaRPr>
          </a:p>
          <a:p>
            <a:pPr marL="0" indent="0">
              <a:buNone/>
            </a:pPr>
            <a:endParaRPr lang="en-IN" sz="1700" dirty="0">
              <a:latin typeface="Times New Roman" panose="02020603050405020304" pitchFamily="18" charset="0"/>
              <a:cs typeface="Times New Roman" panose="02020603050405020304" pitchFamily="18" charset="0"/>
            </a:endParaRPr>
          </a:p>
        </p:txBody>
      </p:sp>
      <p:pic>
        <p:nvPicPr>
          <p:cNvPr id="4" name="Picture 3" descr="bandicam 2021-03-24 12-08-34-984.jpg"/>
          <p:cNvPicPr/>
          <p:nvPr/>
        </p:nvPicPr>
        <p:blipFill>
          <a:blip r:embed="rId2" cstate="print"/>
          <a:stretch>
            <a:fillRect/>
          </a:stretch>
        </p:blipFill>
        <p:spPr>
          <a:xfrm>
            <a:off x="1648327" y="1203159"/>
            <a:ext cx="7313746" cy="4608094"/>
          </a:xfrm>
          <a:prstGeom prst="rect">
            <a:avLst/>
          </a:prstGeom>
        </p:spPr>
      </p:pic>
    </p:spTree>
    <p:extLst>
      <p:ext uri="{BB962C8B-B14F-4D97-AF65-F5344CB8AC3E}">
        <p14:creationId xmlns="" xmlns:p14="http://schemas.microsoft.com/office/powerpoint/2010/main" val="156163311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4723F04D-126C-4AC1-BC7F-CC42921AE7F3}"/>
              </a:ext>
            </a:extLst>
          </p:cNvPr>
          <p:cNvSpPr>
            <a:spLocks noGrp="1"/>
          </p:cNvSpPr>
          <p:nvPr>
            <p:ph idx="1"/>
          </p:nvPr>
        </p:nvSpPr>
        <p:spPr>
          <a:xfrm>
            <a:off x="288470" y="338659"/>
            <a:ext cx="11241794" cy="6166278"/>
          </a:xfrm>
        </p:spPr>
        <p:txBody>
          <a:bodyPr>
            <a:normAutofit/>
          </a:bodyPr>
          <a:lstStyle/>
          <a:p>
            <a:pPr marL="0" indent="0">
              <a:buNone/>
            </a:pPr>
            <a:r>
              <a:rPr lang="en-IN" sz="1700" dirty="0">
                <a:solidFill>
                  <a:schemeClr val="accent1"/>
                </a:solidFill>
                <a:latin typeface="Times New Roman" panose="02020603050405020304" pitchFamily="18" charset="0"/>
                <a:cs typeface="Times New Roman" panose="02020603050405020304" pitchFamily="18" charset="0"/>
              </a:rPr>
              <a:t> </a:t>
            </a:r>
            <a:r>
              <a:rPr lang="en-IN" sz="1600" b="1" u="sng" dirty="0" smtClean="0">
                <a:solidFill>
                  <a:schemeClr val="accent1"/>
                </a:solidFill>
              </a:rPr>
              <a:t>SHOPPING CART PRODUCT PAGE:</a:t>
            </a:r>
            <a:endParaRPr lang="en-US" sz="1600" u="sng" dirty="0" smtClean="0">
              <a:solidFill>
                <a:schemeClr val="accent1"/>
              </a:solidFill>
            </a:endParaRPr>
          </a:p>
          <a:p>
            <a:pPr marL="0" indent="0">
              <a:buNone/>
            </a:pPr>
            <a:endParaRPr lang="en-IN" sz="1700" b="1" u="sng" dirty="0">
              <a:latin typeface="Times New Roman" panose="02020603050405020304" pitchFamily="18" charset="0"/>
              <a:cs typeface="Times New Roman" panose="02020603050405020304" pitchFamily="18" charset="0"/>
            </a:endParaRPr>
          </a:p>
          <a:p>
            <a:pPr marL="0" indent="0">
              <a:buNone/>
            </a:pPr>
            <a:endParaRPr lang="en-IN" sz="1700" dirty="0">
              <a:latin typeface="Times New Roman" panose="02020603050405020304" pitchFamily="18" charset="0"/>
              <a:cs typeface="Times New Roman" panose="02020603050405020304" pitchFamily="18" charset="0"/>
            </a:endParaRPr>
          </a:p>
        </p:txBody>
      </p:sp>
      <p:pic>
        <p:nvPicPr>
          <p:cNvPr id="4" name="Picture 3" descr="bandicam 2021-03-24 12-09-02-173.jpg"/>
          <p:cNvPicPr/>
          <p:nvPr/>
        </p:nvPicPr>
        <p:blipFill>
          <a:blip r:embed="rId2" cstate="print"/>
          <a:stretch>
            <a:fillRect/>
          </a:stretch>
        </p:blipFill>
        <p:spPr>
          <a:xfrm>
            <a:off x="1431758" y="878305"/>
            <a:ext cx="7928811" cy="5462337"/>
          </a:xfrm>
          <a:prstGeom prst="rect">
            <a:avLst/>
          </a:prstGeom>
        </p:spPr>
      </p:pic>
    </p:spTree>
    <p:extLst>
      <p:ext uri="{BB962C8B-B14F-4D97-AF65-F5344CB8AC3E}">
        <p14:creationId xmlns="" xmlns:p14="http://schemas.microsoft.com/office/powerpoint/2010/main" val="291885058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bandicam 2021-03-24 12-15-39-795.jpg"/>
          <p:cNvPicPr>
            <a:picLocks noGrp="1"/>
          </p:cNvPicPr>
          <p:nvPr>
            <p:ph idx="1"/>
          </p:nvPr>
        </p:nvPicPr>
        <p:blipFill>
          <a:blip r:embed="rId2" cstate="print"/>
          <a:stretch>
            <a:fillRect/>
          </a:stretch>
        </p:blipFill>
        <p:spPr>
          <a:xfrm>
            <a:off x="1281114" y="926431"/>
            <a:ext cx="8404308" cy="5452979"/>
          </a:xfrm>
          <a:prstGeom prst="rect">
            <a:avLst/>
          </a:prstGeom>
        </p:spPr>
      </p:pic>
      <p:sp>
        <p:nvSpPr>
          <p:cNvPr id="19457" name="Rectangle 1"/>
          <p:cNvSpPr>
            <a:spLocks noChangeArrowheads="1"/>
          </p:cNvSpPr>
          <p:nvPr/>
        </p:nvSpPr>
        <p:spPr bwMode="auto">
          <a:xfrm>
            <a:off x="1082842" y="360113"/>
            <a:ext cx="3134704"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sng" strike="noStrike" cap="none" normalizeH="0" baseline="0" dirty="0" smtClean="0">
                <a:ln>
                  <a:noFill/>
                </a:ln>
                <a:solidFill>
                  <a:schemeClr val="accent1"/>
                </a:solidFill>
                <a:effectLst/>
                <a:latin typeface="+mj-lt"/>
                <a:ea typeface="Calibri" pitchFamily="34" charset="0"/>
                <a:cs typeface="Times New Roman" pitchFamily="18" charset="0"/>
              </a:rPr>
              <a:t>SHOPPING CART SERVICE PAGE</a:t>
            </a:r>
            <a:r>
              <a:rPr kumimoji="0" lang="en-US" sz="1200" b="1" i="0" u="none" strike="noStrike" cap="none" normalizeH="0" baseline="0" dirty="0" smtClean="0">
                <a:ln>
                  <a:noFill/>
                </a:ln>
                <a:solidFill>
                  <a:srgbClr val="000000"/>
                </a:solidFill>
                <a:effectLst/>
                <a:latin typeface="Times New Roman" pitchFamily="18" charset="0"/>
                <a:ea typeface="Calibri" pitchFamily="34" charset="0"/>
                <a:cs typeface="Times New Roman" pitchFamily="18" charset="0"/>
              </a:rPr>
              <a: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 xmlns:p14="http://schemas.microsoft.com/office/powerpoint/2010/main" val="129061880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677334" y="565485"/>
            <a:ext cx="8596668" cy="5475878"/>
          </a:xfrm>
        </p:spPr>
        <p:txBody>
          <a:bodyPr/>
          <a:lstStyle/>
          <a:p>
            <a:pPr>
              <a:buNone/>
            </a:pPr>
            <a:r>
              <a:rPr lang="en-IN" sz="1600" b="1" u="sng" dirty="0" smtClean="0">
                <a:solidFill>
                  <a:schemeClr val="accent1"/>
                </a:solidFill>
              </a:rPr>
              <a:t>CATEGORY PAGE: </a:t>
            </a:r>
            <a:endParaRPr lang="en-US" sz="1600" b="1" u="sng" dirty="0" smtClean="0">
              <a:solidFill>
                <a:schemeClr val="accent1"/>
              </a:solidFill>
            </a:endParaRPr>
          </a:p>
          <a:p>
            <a:endParaRPr lang="en-US" dirty="0"/>
          </a:p>
        </p:txBody>
      </p:sp>
      <p:pic>
        <p:nvPicPr>
          <p:cNvPr id="7" name="Picture 6" descr="bandicam 2021-03-24 12-10-14-697.jpg"/>
          <p:cNvPicPr/>
          <p:nvPr/>
        </p:nvPicPr>
        <p:blipFill>
          <a:blip r:embed="rId2" cstate="print"/>
          <a:stretch>
            <a:fillRect/>
          </a:stretch>
        </p:blipFill>
        <p:spPr>
          <a:xfrm>
            <a:off x="914401" y="1058779"/>
            <a:ext cx="8047672" cy="4872789"/>
          </a:xfrm>
          <a:prstGeom prst="rect">
            <a:avLst/>
          </a:prstGeom>
        </p:spPr>
      </p:pic>
    </p:spTree>
    <p:extLst>
      <p:ext uri="{BB962C8B-B14F-4D97-AF65-F5344CB8AC3E}">
        <p14:creationId xmlns="" xmlns:p14="http://schemas.microsoft.com/office/powerpoint/2010/main" val="239933289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809C9DE-32CF-45BA-AF7D-AD9743BDAEDA}"/>
              </a:ext>
            </a:extLst>
          </p:cNvPr>
          <p:cNvSpPr>
            <a:spLocks noGrp="1"/>
          </p:cNvSpPr>
          <p:nvPr>
            <p:ph idx="1"/>
          </p:nvPr>
        </p:nvSpPr>
        <p:spPr>
          <a:xfrm>
            <a:off x="1102918" y="219543"/>
            <a:ext cx="10698303" cy="6519454"/>
          </a:xfrm>
        </p:spPr>
        <p:txBody>
          <a:bodyPr>
            <a:normAutofit/>
          </a:bodyPr>
          <a:lstStyle/>
          <a:p>
            <a:pPr marL="0" indent="0">
              <a:buNone/>
            </a:pPr>
            <a:r>
              <a:rPr lang="en-IN" sz="1600" b="1" u="sng" dirty="0" smtClean="0">
                <a:solidFill>
                  <a:schemeClr val="accent1"/>
                </a:solidFill>
              </a:rPr>
              <a:t>SUBCATEGORY  PAGE:</a:t>
            </a:r>
            <a:endParaRPr lang="en-US" sz="1600" b="1" u="sng" dirty="0" smtClean="0">
              <a:solidFill>
                <a:schemeClr val="accent1"/>
              </a:solidFill>
            </a:endParaRPr>
          </a:p>
          <a:p>
            <a:pPr marL="0" indent="0">
              <a:buNone/>
            </a:pPr>
            <a:endParaRPr lang="en-IN" sz="1700" dirty="0">
              <a:latin typeface="Times New Roman" panose="02020603050405020304" pitchFamily="18" charset="0"/>
              <a:cs typeface="Times New Roman" panose="02020603050405020304" pitchFamily="18" charset="0"/>
            </a:endParaRPr>
          </a:p>
        </p:txBody>
      </p:sp>
      <p:pic>
        <p:nvPicPr>
          <p:cNvPr id="4" name="Picture 3" descr="bandicam 2021-03-24 12-09-43-014.jpg"/>
          <p:cNvPicPr/>
          <p:nvPr/>
        </p:nvPicPr>
        <p:blipFill>
          <a:blip r:embed="rId2" cstate="print"/>
          <a:stretch>
            <a:fillRect/>
          </a:stretch>
        </p:blipFill>
        <p:spPr>
          <a:xfrm>
            <a:off x="1275347" y="806117"/>
            <a:ext cx="7686725" cy="5269830"/>
          </a:xfrm>
          <a:prstGeom prst="rect">
            <a:avLst/>
          </a:prstGeom>
        </p:spPr>
      </p:pic>
    </p:spTree>
    <p:extLst>
      <p:ext uri="{BB962C8B-B14F-4D97-AF65-F5344CB8AC3E}">
        <p14:creationId xmlns="" xmlns:p14="http://schemas.microsoft.com/office/powerpoint/2010/main" val="104204366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98BF6EBC-AA65-4D00-B20C-582BAA5C9D3E}"/>
              </a:ext>
            </a:extLst>
          </p:cNvPr>
          <p:cNvSpPr>
            <a:spLocks noGrp="1"/>
          </p:cNvSpPr>
          <p:nvPr>
            <p:ph idx="1"/>
          </p:nvPr>
        </p:nvSpPr>
        <p:spPr>
          <a:xfrm>
            <a:off x="1187758" y="238634"/>
            <a:ext cx="10528623" cy="6319003"/>
          </a:xfrm>
        </p:spPr>
        <p:txBody>
          <a:bodyPr>
            <a:normAutofit/>
          </a:bodyPr>
          <a:lstStyle/>
          <a:p>
            <a:pPr marL="0" indent="0">
              <a:buNone/>
            </a:pPr>
            <a:r>
              <a:rPr lang="en-IN" sz="1600" b="1" u="sng" dirty="0" smtClean="0">
                <a:solidFill>
                  <a:schemeClr val="accent1"/>
                </a:solidFill>
              </a:rPr>
              <a:t>MY CART PAGE:</a:t>
            </a:r>
            <a:endParaRPr lang="en-US" sz="1600" u="sng" dirty="0" smtClean="0">
              <a:solidFill>
                <a:schemeClr val="accent1"/>
              </a:solidFill>
            </a:endParaRPr>
          </a:p>
          <a:p>
            <a:pPr marL="0" indent="0">
              <a:buNone/>
            </a:pPr>
            <a:endParaRPr lang="en-IN" sz="1700" u="sng" dirty="0">
              <a:latin typeface="Times New Roman" panose="02020603050405020304" pitchFamily="18" charset="0"/>
              <a:cs typeface="Times New Roman" panose="02020603050405020304" pitchFamily="18" charset="0"/>
            </a:endParaRPr>
          </a:p>
        </p:txBody>
      </p:sp>
      <p:pic>
        <p:nvPicPr>
          <p:cNvPr id="4" name="Picture 3" descr="bandicam 2021-03-24 12-11-11-398.jpg"/>
          <p:cNvPicPr/>
          <p:nvPr/>
        </p:nvPicPr>
        <p:blipFill>
          <a:blip r:embed="rId2" cstate="print"/>
          <a:stretch>
            <a:fillRect/>
          </a:stretch>
        </p:blipFill>
        <p:spPr>
          <a:xfrm>
            <a:off x="1540043" y="866274"/>
            <a:ext cx="7422030" cy="4836693"/>
          </a:xfrm>
          <a:prstGeom prst="rect">
            <a:avLst/>
          </a:prstGeom>
        </p:spPr>
      </p:pic>
    </p:spTree>
    <p:extLst>
      <p:ext uri="{BB962C8B-B14F-4D97-AF65-F5344CB8AC3E}">
        <p14:creationId xmlns="" xmlns:p14="http://schemas.microsoft.com/office/powerpoint/2010/main" val="30354164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981A79C-9CA1-45B3-AAC5-7622CF36CB73}"/>
              </a:ext>
            </a:extLst>
          </p:cNvPr>
          <p:cNvSpPr>
            <a:spLocks noGrp="1"/>
          </p:cNvSpPr>
          <p:nvPr>
            <p:ph type="title"/>
          </p:nvPr>
        </p:nvSpPr>
        <p:spPr>
          <a:xfrm>
            <a:off x="677334" y="609600"/>
            <a:ext cx="8596668" cy="736121"/>
          </a:xfrm>
        </p:spPr>
        <p:txBody>
          <a:bodyPr>
            <a:normAutofit/>
          </a:bodyPr>
          <a:lstStyle/>
          <a:p>
            <a:r>
              <a:rPr lang="en-US" u="sng" dirty="0"/>
              <a:t>INTRODUCTION</a:t>
            </a:r>
            <a:endParaRPr lang="en-IN" u="sng" dirty="0"/>
          </a:p>
        </p:txBody>
      </p:sp>
      <p:sp>
        <p:nvSpPr>
          <p:cNvPr id="3" name="Content Placeholder 2">
            <a:extLst>
              <a:ext uri="{FF2B5EF4-FFF2-40B4-BE49-F238E27FC236}">
                <a16:creationId xmlns="" xmlns:a16="http://schemas.microsoft.com/office/drawing/2014/main" id="{6AA4F6EB-343A-4ECF-93A8-08B8708FB2E7}"/>
              </a:ext>
            </a:extLst>
          </p:cNvPr>
          <p:cNvSpPr>
            <a:spLocks noGrp="1"/>
          </p:cNvSpPr>
          <p:nvPr>
            <p:ph idx="1"/>
          </p:nvPr>
        </p:nvSpPr>
        <p:spPr>
          <a:xfrm>
            <a:off x="677334" y="1488613"/>
            <a:ext cx="8596668" cy="3880773"/>
          </a:xfrm>
        </p:spPr>
        <p:txBody>
          <a:bodyPr>
            <a:normAutofit lnSpcReduction="10000"/>
          </a:bodyPr>
          <a:lstStyle/>
          <a:p>
            <a:r>
              <a:rPr lang="en-IN" dirty="0" smtClean="0"/>
              <a:t>Modern motors is a mechanical shop in which they provides services and sell products .</a:t>
            </a:r>
            <a:endParaRPr lang="en-IN" dirty="0"/>
          </a:p>
          <a:p>
            <a:r>
              <a:rPr lang="en-IN" dirty="0" smtClean="0"/>
              <a:t>A web application is mainly used for submitting and retrieving the data from the database. </a:t>
            </a:r>
          </a:p>
          <a:p>
            <a:r>
              <a:rPr lang="en-IN" dirty="0" smtClean="0"/>
              <a:t>This application provides payroll processing for the customers by collecting the details of the employees and storing it.</a:t>
            </a:r>
            <a:endParaRPr lang="en-IN" dirty="0"/>
          </a:p>
          <a:p>
            <a:r>
              <a:rPr lang="en-IN" dirty="0"/>
              <a:t> The </a:t>
            </a:r>
            <a:r>
              <a:rPr lang="en-IN" dirty="0" smtClean="0"/>
              <a:t>employee salary and their attendance sheet is maintained.</a:t>
            </a:r>
            <a:endParaRPr lang="en-IN" dirty="0"/>
          </a:p>
          <a:p>
            <a:r>
              <a:rPr lang="en-IN" dirty="0" smtClean="0"/>
              <a:t>This application provides services for the customers in their requested date and time.</a:t>
            </a:r>
            <a:endParaRPr lang="en-IN" dirty="0"/>
          </a:p>
          <a:p>
            <a:r>
              <a:rPr lang="en-IN" dirty="0" smtClean="0"/>
              <a:t>This application also sells products in car accessories such as universal parts.</a:t>
            </a:r>
            <a:endParaRPr lang="en-IN" dirty="0"/>
          </a:p>
          <a:p>
            <a:r>
              <a:rPr lang="en-IN" dirty="0" smtClean="0"/>
              <a:t>The benefits of the application is that the client can easily maintain employee data and can keep a track of the products and their </a:t>
            </a:r>
            <a:r>
              <a:rPr lang="en-IN" dirty="0" err="1" smtClean="0"/>
              <a:t>resourses</a:t>
            </a:r>
            <a:r>
              <a:rPr lang="en-IN" dirty="0" smtClean="0"/>
              <a:t>.</a:t>
            </a:r>
            <a:endParaRPr lang="en-IN" dirty="0"/>
          </a:p>
        </p:txBody>
      </p:sp>
    </p:spTree>
    <p:extLst>
      <p:ext uri="{BB962C8B-B14F-4D97-AF65-F5344CB8AC3E}">
        <p14:creationId xmlns="" xmlns:p14="http://schemas.microsoft.com/office/powerpoint/2010/main" val="297131382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34FE8E06-2357-4311-86D7-520B775003AF}"/>
              </a:ext>
            </a:extLst>
          </p:cNvPr>
          <p:cNvSpPr>
            <a:spLocks noGrp="1"/>
          </p:cNvSpPr>
          <p:nvPr>
            <p:ph idx="1"/>
          </p:nvPr>
        </p:nvSpPr>
        <p:spPr>
          <a:xfrm>
            <a:off x="1696796" y="286359"/>
            <a:ext cx="10019585" cy="6280822"/>
          </a:xfrm>
        </p:spPr>
        <p:txBody>
          <a:bodyPr>
            <a:normAutofit/>
          </a:bodyPr>
          <a:lstStyle/>
          <a:p>
            <a:pPr marL="0" indent="0">
              <a:buNone/>
            </a:pPr>
            <a:endParaRPr lang="en-IN" sz="1700" dirty="0">
              <a:latin typeface="Times New Roman" panose="02020603050405020304" pitchFamily="18" charset="0"/>
              <a:cs typeface="Times New Roman" panose="02020603050405020304" pitchFamily="18" charset="0"/>
            </a:endParaRPr>
          </a:p>
          <a:p>
            <a:pPr marL="0" indent="0">
              <a:buNone/>
            </a:pPr>
            <a:endParaRPr lang="en-IN" sz="1700" dirty="0">
              <a:latin typeface="Times New Roman" panose="02020603050405020304" pitchFamily="18" charset="0"/>
              <a:cs typeface="Times New Roman" panose="02020603050405020304" pitchFamily="18" charset="0"/>
            </a:endParaRPr>
          </a:p>
        </p:txBody>
      </p:sp>
      <p:sp>
        <p:nvSpPr>
          <p:cNvPr id="15361" name="Rectangle 1"/>
          <p:cNvSpPr>
            <a:spLocks noChangeArrowheads="1"/>
          </p:cNvSpPr>
          <p:nvPr/>
        </p:nvSpPr>
        <p:spPr bwMode="auto">
          <a:xfrm>
            <a:off x="950494" y="372143"/>
            <a:ext cx="2983832" cy="3385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2743200" algn="l"/>
              </a:tabLst>
            </a:pPr>
            <a:r>
              <a:rPr kumimoji="0" lang="en-US" sz="1600" b="1" i="0" u="sng" strike="noStrike" cap="none" normalizeH="0" baseline="0" dirty="0" smtClean="0">
                <a:ln>
                  <a:noFill/>
                </a:ln>
                <a:solidFill>
                  <a:schemeClr val="accent1"/>
                </a:solidFill>
                <a:effectLst/>
                <a:ea typeface="Calibri" pitchFamily="34" charset="0"/>
                <a:cs typeface="Arial" pitchFamily="34" charset="0"/>
              </a:rPr>
              <a:t>ORDER DETAILS PAGE:</a:t>
            </a:r>
            <a:endParaRPr kumimoji="0" lang="en-US" sz="1600" b="0" i="0" u="sng" strike="noStrike" cap="none" normalizeH="0" baseline="0" dirty="0" smtClean="0">
              <a:ln>
                <a:noFill/>
              </a:ln>
              <a:solidFill>
                <a:schemeClr val="accent1"/>
              </a:solidFill>
              <a:effectLst/>
              <a:cs typeface="Arial" pitchFamily="34" charset="0"/>
            </a:endParaRPr>
          </a:p>
        </p:txBody>
      </p:sp>
      <p:pic>
        <p:nvPicPr>
          <p:cNvPr id="5" name="Picture 4" descr="bandicam 2021-03-24 12-14-19-712.jpg"/>
          <p:cNvPicPr/>
          <p:nvPr/>
        </p:nvPicPr>
        <p:blipFill>
          <a:blip r:embed="rId2" cstate="print"/>
          <a:srcRect t="4408" r="1752"/>
          <a:stretch>
            <a:fillRect/>
          </a:stretch>
        </p:blipFill>
        <p:spPr>
          <a:xfrm>
            <a:off x="1022684" y="1143000"/>
            <a:ext cx="8097253" cy="4957011"/>
          </a:xfrm>
          <a:prstGeom prst="rect">
            <a:avLst/>
          </a:prstGeom>
        </p:spPr>
      </p:pic>
    </p:spTree>
    <p:extLst>
      <p:ext uri="{BB962C8B-B14F-4D97-AF65-F5344CB8AC3E}">
        <p14:creationId xmlns="" xmlns:p14="http://schemas.microsoft.com/office/powerpoint/2010/main" val="332055083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1"/>
          <p:cNvSpPr>
            <a:spLocks noChangeArrowheads="1"/>
          </p:cNvSpPr>
          <p:nvPr/>
        </p:nvSpPr>
        <p:spPr bwMode="auto">
          <a:xfrm>
            <a:off x="288758" y="287922"/>
            <a:ext cx="5474368" cy="3385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600" b="1" i="0" u="sng" strike="noStrike" cap="none" normalizeH="0" baseline="0" dirty="0" smtClean="0">
                <a:ln>
                  <a:noFill/>
                </a:ln>
                <a:solidFill>
                  <a:schemeClr val="accent1"/>
                </a:solidFill>
                <a:effectLst/>
                <a:ea typeface="Times New Roman" pitchFamily="18" charset="0"/>
                <a:cs typeface="Arial" pitchFamily="34" charset="0"/>
              </a:rPr>
              <a:t>ADMIN SIDE FOR INSERTING PRODUCTS AND SERVICES:</a:t>
            </a:r>
            <a:endParaRPr kumimoji="0" lang="en-US" sz="1600" b="0" i="0" u="sng" strike="noStrike" cap="none" normalizeH="0" baseline="0" dirty="0" smtClean="0">
              <a:ln>
                <a:noFill/>
              </a:ln>
              <a:solidFill>
                <a:schemeClr val="accent1"/>
              </a:solidFill>
              <a:effectLst/>
              <a:cs typeface="Arial" pitchFamily="34" charset="0"/>
            </a:endParaRPr>
          </a:p>
        </p:txBody>
      </p:sp>
      <p:pic>
        <p:nvPicPr>
          <p:cNvPr id="4" name="Picture 3" descr="bandicam 2021-03-24 12-16-52-473.jpg"/>
          <p:cNvPicPr/>
          <p:nvPr/>
        </p:nvPicPr>
        <p:blipFill>
          <a:blip r:embed="rId2" cstate="print"/>
          <a:stretch>
            <a:fillRect/>
          </a:stretch>
        </p:blipFill>
        <p:spPr>
          <a:xfrm>
            <a:off x="1335505" y="1251285"/>
            <a:ext cx="7626567" cy="4824662"/>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1"/>
          <p:cNvSpPr>
            <a:spLocks noChangeArrowheads="1"/>
          </p:cNvSpPr>
          <p:nvPr/>
        </p:nvSpPr>
        <p:spPr bwMode="auto">
          <a:xfrm>
            <a:off x="336885" y="239796"/>
            <a:ext cx="1744579" cy="3385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600" b="1" i="0" u="sng" strike="noStrike" cap="none" normalizeH="0" baseline="0" dirty="0" smtClean="0">
                <a:ln>
                  <a:noFill/>
                </a:ln>
                <a:solidFill>
                  <a:schemeClr val="accent1"/>
                </a:solidFill>
                <a:effectLst/>
                <a:ea typeface="Times New Roman" pitchFamily="18" charset="0"/>
                <a:cs typeface="Arial" pitchFamily="34" charset="0"/>
              </a:rPr>
              <a:t>PAYMENT PAGE:</a:t>
            </a:r>
            <a:endParaRPr kumimoji="0" lang="en-US" sz="1600" b="0" i="0" u="sng" strike="noStrike" cap="none" normalizeH="0" baseline="0" dirty="0" smtClean="0">
              <a:ln>
                <a:noFill/>
              </a:ln>
              <a:solidFill>
                <a:schemeClr val="accent1"/>
              </a:solidFill>
              <a:effectLst/>
              <a:cs typeface="Arial" pitchFamily="34" charset="0"/>
            </a:endParaRPr>
          </a:p>
        </p:txBody>
      </p:sp>
      <p:pic>
        <p:nvPicPr>
          <p:cNvPr id="3" name="Picture 2" descr="bandicam 2021-03-24 13-46-26-044.jpg"/>
          <p:cNvPicPr/>
          <p:nvPr/>
        </p:nvPicPr>
        <p:blipFill>
          <a:blip r:embed="rId2" cstate="print"/>
          <a:stretch>
            <a:fillRect/>
          </a:stretch>
        </p:blipFill>
        <p:spPr>
          <a:xfrm>
            <a:off x="1431759" y="974559"/>
            <a:ext cx="7530314" cy="4824662"/>
          </a:xfrm>
          <a:prstGeom prst="rect">
            <a:avLst/>
          </a:prstGeo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E75B52FE-F312-4CC4-A6BF-ABEC2CDB637A}"/>
              </a:ext>
            </a:extLst>
          </p:cNvPr>
          <p:cNvSpPr>
            <a:spLocks noGrp="1"/>
          </p:cNvSpPr>
          <p:nvPr>
            <p:ph idx="1"/>
          </p:nvPr>
        </p:nvSpPr>
        <p:spPr>
          <a:xfrm>
            <a:off x="1434261" y="348604"/>
            <a:ext cx="10231684" cy="6280822"/>
          </a:xfrm>
        </p:spPr>
        <p:txBody>
          <a:bodyPr>
            <a:normAutofit/>
          </a:bodyPr>
          <a:lstStyle/>
          <a:p>
            <a:pPr marL="0" indent="0">
              <a:buNone/>
            </a:pPr>
            <a:r>
              <a:rPr lang="en-US" sz="1600" b="1" u="sng" dirty="0" smtClean="0">
                <a:solidFill>
                  <a:schemeClr val="accent1"/>
                </a:solidFill>
              </a:rPr>
              <a:t>EMPLOYEE LIST PAGE:</a:t>
            </a:r>
            <a:endParaRPr lang="en-US" sz="1600" u="sng" dirty="0" smtClean="0">
              <a:solidFill>
                <a:schemeClr val="accent1"/>
              </a:solidFill>
            </a:endParaRPr>
          </a:p>
          <a:p>
            <a:pPr marL="0" indent="0">
              <a:buNone/>
            </a:pPr>
            <a:endParaRPr lang="en-IN" sz="1700" dirty="0">
              <a:latin typeface="Times New Roman" panose="02020603050405020304" pitchFamily="18" charset="0"/>
              <a:cs typeface="Times New Roman" panose="02020603050405020304" pitchFamily="18" charset="0"/>
            </a:endParaRPr>
          </a:p>
        </p:txBody>
      </p:sp>
      <p:pic>
        <p:nvPicPr>
          <p:cNvPr id="4" name="Picture 3" descr="bandicam 2021-03-24 12-17-14-376.jpg"/>
          <p:cNvPicPr/>
          <p:nvPr/>
        </p:nvPicPr>
        <p:blipFill>
          <a:blip r:embed="rId2" cstate="print"/>
          <a:stretch>
            <a:fillRect/>
          </a:stretch>
        </p:blipFill>
        <p:spPr>
          <a:xfrm>
            <a:off x="1528011" y="926432"/>
            <a:ext cx="7507705" cy="5125451"/>
          </a:xfrm>
          <a:prstGeom prst="rect">
            <a:avLst/>
          </a:prstGeom>
        </p:spPr>
      </p:pic>
      <p:sp>
        <p:nvSpPr>
          <p:cNvPr id="6" name="TextBox 5"/>
          <p:cNvSpPr txBox="1"/>
          <p:nvPr/>
        </p:nvSpPr>
        <p:spPr>
          <a:xfrm>
            <a:off x="1455822" y="0"/>
            <a:ext cx="2165684" cy="369332"/>
          </a:xfrm>
          <a:prstGeom prst="rect">
            <a:avLst/>
          </a:prstGeom>
          <a:noFill/>
        </p:spPr>
        <p:txBody>
          <a:bodyPr wrap="square" rtlCol="0">
            <a:spAutoFit/>
          </a:bodyPr>
          <a:lstStyle/>
          <a:p>
            <a:r>
              <a:rPr lang="en-US" b="1" u="sng" dirty="0" smtClean="0">
                <a:solidFill>
                  <a:schemeClr val="accent1"/>
                </a:solidFill>
              </a:rPr>
              <a:t>PAYROLL PROCESS</a:t>
            </a:r>
            <a:endParaRPr lang="en-US" b="1" u="sng" dirty="0">
              <a:solidFill>
                <a:schemeClr val="accent1"/>
              </a:solidFill>
            </a:endParaRPr>
          </a:p>
        </p:txBody>
      </p:sp>
    </p:spTree>
    <p:extLst>
      <p:ext uri="{BB962C8B-B14F-4D97-AF65-F5344CB8AC3E}">
        <p14:creationId xmlns="" xmlns:p14="http://schemas.microsoft.com/office/powerpoint/2010/main" val="369825955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E2619DD9-558B-49B2-A387-FFC2D844908E}"/>
              </a:ext>
            </a:extLst>
          </p:cNvPr>
          <p:cNvSpPr>
            <a:spLocks noGrp="1"/>
          </p:cNvSpPr>
          <p:nvPr>
            <p:ph idx="1"/>
          </p:nvPr>
        </p:nvSpPr>
        <p:spPr>
          <a:xfrm>
            <a:off x="1052014" y="257724"/>
            <a:ext cx="10995243" cy="6366729"/>
          </a:xfrm>
        </p:spPr>
        <p:txBody>
          <a:bodyPr>
            <a:normAutofit/>
          </a:bodyPr>
          <a:lstStyle/>
          <a:p>
            <a:pPr marL="0" indent="0">
              <a:buNone/>
            </a:pPr>
            <a:r>
              <a:rPr lang="en-US" sz="1600" b="1" u="sng" dirty="0" smtClean="0">
                <a:solidFill>
                  <a:schemeClr val="accent1"/>
                </a:solidFill>
              </a:rPr>
              <a:t>CASH ADVANCE PAGE:</a:t>
            </a:r>
            <a:endParaRPr lang="en-US" sz="1600" u="sng" dirty="0" smtClean="0">
              <a:solidFill>
                <a:schemeClr val="accent1"/>
              </a:solidFill>
            </a:endParaRPr>
          </a:p>
          <a:p>
            <a:pPr marL="0" indent="0">
              <a:buNone/>
            </a:pPr>
            <a:endParaRPr lang="en-IN" sz="1700" dirty="0">
              <a:latin typeface="Times New Roman" panose="02020603050405020304" pitchFamily="18" charset="0"/>
              <a:cs typeface="Times New Roman" panose="02020603050405020304" pitchFamily="18" charset="0"/>
            </a:endParaRPr>
          </a:p>
        </p:txBody>
      </p:sp>
      <p:pic>
        <p:nvPicPr>
          <p:cNvPr id="4" name="Picture 3" descr="bandicam 2021-03-24 12-17-26-453.jpg"/>
          <p:cNvPicPr/>
          <p:nvPr/>
        </p:nvPicPr>
        <p:blipFill>
          <a:blip r:embed="rId2" cstate="print"/>
          <a:stretch>
            <a:fillRect/>
          </a:stretch>
        </p:blipFill>
        <p:spPr>
          <a:xfrm>
            <a:off x="1552074" y="757989"/>
            <a:ext cx="7795009" cy="5137484"/>
          </a:xfrm>
          <a:prstGeom prst="rect">
            <a:avLst/>
          </a:prstGeom>
        </p:spPr>
      </p:pic>
    </p:spTree>
    <p:extLst>
      <p:ext uri="{BB962C8B-B14F-4D97-AF65-F5344CB8AC3E}">
        <p14:creationId xmlns="" xmlns:p14="http://schemas.microsoft.com/office/powerpoint/2010/main" val="65604082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6C7F65DC-6C15-4FB7-B36A-F75C71262BAF}"/>
              </a:ext>
            </a:extLst>
          </p:cNvPr>
          <p:cNvSpPr>
            <a:spLocks noGrp="1"/>
          </p:cNvSpPr>
          <p:nvPr>
            <p:ph idx="1"/>
          </p:nvPr>
        </p:nvSpPr>
        <p:spPr>
          <a:xfrm>
            <a:off x="1679829" y="248179"/>
            <a:ext cx="9824783" cy="6385820"/>
          </a:xfrm>
        </p:spPr>
        <p:txBody>
          <a:bodyPr>
            <a:normAutofit/>
          </a:bodyPr>
          <a:lstStyle/>
          <a:p>
            <a:pPr marL="0" indent="0">
              <a:buNone/>
            </a:pPr>
            <a:r>
              <a:rPr lang="en-IN" sz="1400" dirty="0">
                <a:latin typeface="Times New Roman" panose="02020603050405020304" pitchFamily="18" charset="0"/>
                <a:cs typeface="Times New Roman" panose="02020603050405020304" pitchFamily="18" charset="0"/>
              </a:rPr>
              <a:t>        </a:t>
            </a:r>
            <a:endParaRPr lang="en-IN" sz="2000" b="1" u="sng" dirty="0">
              <a:latin typeface="Times New Roman" panose="02020603050405020304" pitchFamily="18" charset="0"/>
              <a:cs typeface="Times New Roman" panose="02020603050405020304" pitchFamily="18" charset="0"/>
            </a:endParaRPr>
          </a:p>
          <a:p>
            <a:pPr marL="0" indent="0">
              <a:buNone/>
            </a:pPr>
            <a:endParaRPr lang="en-IN" sz="1400" dirty="0">
              <a:latin typeface="Times New Roman" panose="02020603050405020304" pitchFamily="18" charset="0"/>
              <a:cs typeface="Times New Roman" panose="02020603050405020304" pitchFamily="18" charset="0"/>
            </a:endParaRPr>
          </a:p>
        </p:txBody>
      </p:sp>
      <p:sp>
        <p:nvSpPr>
          <p:cNvPr id="12289" name="Rectangle 1"/>
          <p:cNvSpPr>
            <a:spLocks noChangeArrowheads="1"/>
          </p:cNvSpPr>
          <p:nvPr/>
        </p:nvSpPr>
        <p:spPr bwMode="auto">
          <a:xfrm>
            <a:off x="1022684" y="258542"/>
            <a:ext cx="2069432" cy="27699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1968500" algn="l"/>
              </a:tabLst>
            </a:pPr>
            <a:r>
              <a:rPr kumimoji="0" lang="en-US" sz="1200" b="1" i="0" u="sng" strike="noStrike" cap="none" normalizeH="0" baseline="0" dirty="0" smtClean="0">
                <a:ln>
                  <a:noFill/>
                </a:ln>
                <a:solidFill>
                  <a:schemeClr val="accent1"/>
                </a:solidFill>
                <a:effectLst/>
                <a:ea typeface="Times New Roman" pitchFamily="18" charset="0"/>
                <a:cs typeface="Arial" pitchFamily="34" charset="0"/>
              </a:rPr>
              <a:t>DEDUCTION PAGE:</a:t>
            </a:r>
            <a:endParaRPr kumimoji="0" lang="en-US" sz="1800" b="0" i="0" u="sng" strike="noStrike" cap="none" normalizeH="0" baseline="0" dirty="0" smtClean="0">
              <a:ln>
                <a:noFill/>
              </a:ln>
              <a:solidFill>
                <a:schemeClr val="accent1"/>
              </a:solidFill>
              <a:effectLst/>
              <a:cs typeface="Arial" pitchFamily="34" charset="0"/>
            </a:endParaRPr>
          </a:p>
        </p:txBody>
      </p:sp>
      <p:pic>
        <p:nvPicPr>
          <p:cNvPr id="6" name="Picture 5" descr="bandicam 2021-03-24 12-17-36-873.jpg"/>
          <p:cNvPicPr/>
          <p:nvPr/>
        </p:nvPicPr>
        <p:blipFill>
          <a:blip r:embed="rId2" cstate="print"/>
          <a:stretch>
            <a:fillRect/>
          </a:stretch>
        </p:blipFill>
        <p:spPr>
          <a:xfrm>
            <a:off x="1082842" y="878306"/>
            <a:ext cx="8083767" cy="5185610"/>
          </a:xfrm>
          <a:prstGeom prst="rect">
            <a:avLst/>
          </a:prstGeom>
        </p:spPr>
      </p:pic>
    </p:spTree>
    <p:extLst>
      <p:ext uri="{BB962C8B-B14F-4D97-AF65-F5344CB8AC3E}">
        <p14:creationId xmlns="" xmlns:p14="http://schemas.microsoft.com/office/powerpoint/2010/main" val="144228569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896986A9-EE81-40DC-BAAF-7C3D5DDE32B5}"/>
              </a:ext>
            </a:extLst>
          </p:cNvPr>
          <p:cNvSpPr>
            <a:spLocks noGrp="1"/>
          </p:cNvSpPr>
          <p:nvPr>
            <p:ph idx="1"/>
          </p:nvPr>
        </p:nvSpPr>
        <p:spPr>
          <a:xfrm>
            <a:off x="1747701" y="240863"/>
            <a:ext cx="10189264" cy="6319003"/>
          </a:xfrm>
        </p:spPr>
        <p:txBody>
          <a:bodyPr>
            <a:normAutofit/>
          </a:bodyPr>
          <a:lstStyle/>
          <a:p>
            <a:pPr marL="0" indent="0">
              <a:buNone/>
            </a:pPr>
            <a:r>
              <a:rPr lang="en-US" sz="1600" b="1" u="sng" dirty="0" smtClean="0">
                <a:solidFill>
                  <a:schemeClr val="accent1"/>
                </a:solidFill>
              </a:rPr>
              <a:t>PAYROLL PAGE:</a:t>
            </a:r>
            <a:endParaRPr lang="en-US" sz="1600" u="sng" dirty="0" smtClean="0">
              <a:solidFill>
                <a:schemeClr val="accent1"/>
              </a:solidFill>
            </a:endParaRPr>
          </a:p>
          <a:p>
            <a:pPr marL="0" indent="0">
              <a:buNone/>
            </a:pPr>
            <a:endParaRPr lang="en-IN" sz="2000" b="1" u="sng" dirty="0">
              <a:latin typeface="Times New Roman" panose="02020603050405020304" pitchFamily="18" charset="0"/>
              <a:cs typeface="Times New Roman" panose="02020603050405020304" pitchFamily="18" charset="0"/>
            </a:endParaRPr>
          </a:p>
          <a:p>
            <a:pPr marL="0" indent="0">
              <a:buNone/>
            </a:pPr>
            <a:endParaRPr lang="en-IN" sz="1700" dirty="0">
              <a:latin typeface="Times New Roman" panose="02020603050405020304" pitchFamily="18" charset="0"/>
              <a:cs typeface="Times New Roman" panose="02020603050405020304" pitchFamily="18" charset="0"/>
            </a:endParaRPr>
          </a:p>
          <a:p>
            <a:pPr marL="0" indent="0">
              <a:buNone/>
            </a:pPr>
            <a:endParaRPr lang="en-IN" sz="1700" dirty="0">
              <a:latin typeface="Times New Roman" panose="02020603050405020304" pitchFamily="18" charset="0"/>
              <a:cs typeface="Times New Roman" panose="02020603050405020304" pitchFamily="18" charset="0"/>
            </a:endParaRPr>
          </a:p>
        </p:txBody>
      </p:sp>
      <p:pic>
        <p:nvPicPr>
          <p:cNvPr id="5" name="Picture 4" descr="bandicam 2021-03-24 12-19-11-269.jpg"/>
          <p:cNvPicPr/>
          <p:nvPr/>
        </p:nvPicPr>
        <p:blipFill>
          <a:blip r:embed="rId2" cstate="print"/>
          <a:stretch>
            <a:fillRect/>
          </a:stretch>
        </p:blipFill>
        <p:spPr>
          <a:xfrm>
            <a:off x="1696453" y="757989"/>
            <a:ext cx="7579894" cy="5305927"/>
          </a:xfrm>
          <a:prstGeom prst="rect">
            <a:avLst/>
          </a:prstGeom>
        </p:spPr>
      </p:pic>
    </p:spTree>
    <p:extLst>
      <p:ext uri="{BB962C8B-B14F-4D97-AF65-F5344CB8AC3E}">
        <p14:creationId xmlns="" xmlns:p14="http://schemas.microsoft.com/office/powerpoint/2010/main" val="49802165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BF67867C-D10D-4AF4-AC21-5966A2CBA1F4}"/>
              </a:ext>
            </a:extLst>
          </p:cNvPr>
          <p:cNvSpPr>
            <a:spLocks noGrp="1"/>
          </p:cNvSpPr>
          <p:nvPr>
            <p:ph idx="1"/>
          </p:nvPr>
        </p:nvSpPr>
        <p:spPr>
          <a:xfrm>
            <a:off x="1119886" y="276815"/>
            <a:ext cx="10808595" cy="6290367"/>
          </a:xfrm>
        </p:spPr>
        <p:txBody>
          <a:bodyPr>
            <a:normAutofit/>
          </a:bodyPr>
          <a:lstStyle/>
          <a:p>
            <a:pPr marL="0" indent="0">
              <a:buNone/>
            </a:pPr>
            <a:r>
              <a:rPr lang="en-IN" sz="1700" dirty="0">
                <a:latin typeface="Times New Roman" panose="02020603050405020304" pitchFamily="18" charset="0"/>
                <a:cs typeface="Times New Roman" panose="02020603050405020304" pitchFamily="18" charset="0"/>
              </a:rPr>
              <a:t>          </a:t>
            </a:r>
            <a:endParaRPr lang="en-IN" sz="2000" b="1" u="sng" dirty="0">
              <a:latin typeface="Times New Roman" panose="02020603050405020304" pitchFamily="18" charset="0"/>
              <a:cs typeface="Times New Roman" panose="02020603050405020304" pitchFamily="18" charset="0"/>
            </a:endParaRPr>
          </a:p>
          <a:p>
            <a:pPr marL="0" indent="0">
              <a:buNone/>
            </a:pPr>
            <a:endParaRPr lang="en-IN" sz="1700" dirty="0">
              <a:latin typeface="Times New Roman" panose="02020603050405020304" pitchFamily="18" charset="0"/>
              <a:cs typeface="Times New Roman" panose="02020603050405020304" pitchFamily="18" charset="0"/>
            </a:endParaRPr>
          </a:p>
        </p:txBody>
      </p:sp>
      <p:sp>
        <p:nvSpPr>
          <p:cNvPr id="10241" name="Rectangle 1"/>
          <p:cNvSpPr>
            <a:spLocks noChangeArrowheads="1"/>
          </p:cNvSpPr>
          <p:nvPr/>
        </p:nvSpPr>
        <p:spPr bwMode="auto">
          <a:xfrm>
            <a:off x="772576" y="236720"/>
            <a:ext cx="2030781" cy="3385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600" b="1" i="0" u="sng" strike="noStrike" cap="none" normalizeH="0" baseline="0" dirty="0" smtClean="0">
                <a:ln>
                  <a:noFill/>
                </a:ln>
                <a:solidFill>
                  <a:schemeClr val="accent1"/>
                </a:solidFill>
                <a:effectLst/>
                <a:ea typeface="Times New Roman" pitchFamily="18" charset="0"/>
                <a:cs typeface="Arial" pitchFamily="34" charset="0"/>
              </a:rPr>
              <a:t>PAYSLIP</a:t>
            </a:r>
            <a:r>
              <a:rPr kumimoji="0" lang="en-US" sz="1200" b="1" i="0" u="sng" strike="noStrike" cap="none" normalizeH="0" baseline="0" dirty="0" smtClean="0">
                <a:ln>
                  <a:noFill/>
                </a:ln>
                <a:solidFill>
                  <a:schemeClr val="accent1"/>
                </a:solidFill>
                <a:effectLst/>
                <a:ea typeface="Times New Roman" pitchFamily="18" charset="0"/>
                <a:cs typeface="Arial" pitchFamily="34" charset="0"/>
              </a:rPr>
              <a:t> </a:t>
            </a:r>
            <a:r>
              <a:rPr kumimoji="0" lang="en-US" sz="1600" b="1" i="0" u="sng" strike="noStrike" cap="none" normalizeH="0" baseline="0" dirty="0" smtClean="0">
                <a:ln>
                  <a:noFill/>
                </a:ln>
                <a:solidFill>
                  <a:schemeClr val="accent1"/>
                </a:solidFill>
                <a:effectLst/>
                <a:ea typeface="Times New Roman" pitchFamily="18" charset="0"/>
                <a:cs typeface="Arial" pitchFamily="34" charset="0"/>
              </a:rPr>
              <a:t>PAGE</a:t>
            </a:r>
            <a:r>
              <a:rPr kumimoji="0" lang="en-US" sz="1200" b="1" i="0" u="sng" strike="noStrike" cap="none" normalizeH="0" baseline="0" dirty="0" smtClean="0">
                <a:ln>
                  <a:noFill/>
                </a:ln>
                <a:solidFill>
                  <a:schemeClr val="accent1"/>
                </a:solidFill>
                <a:effectLst/>
                <a:ea typeface="Times New Roman" pitchFamily="18" charset="0"/>
                <a:cs typeface="Arial" pitchFamily="34" charset="0"/>
              </a:rPr>
              <a:t>:</a:t>
            </a:r>
            <a:endParaRPr kumimoji="0" lang="en-US" sz="1800" b="0" i="0" u="sng" strike="noStrike" cap="none" normalizeH="0" baseline="0" dirty="0" smtClean="0">
              <a:ln>
                <a:noFill/>
              </a:ln>
              <a:solidFill>
                <a:schemeClr val="accent1"/>
              </a:solidFill>
              <a:effectLst/>
              <a:cs typeface="Arial" pitchFamily="34" charset="0"/>
            </a:endParaRPr>
          </a:p>
        </p:txBody>
      </p:sp>
      <p:pic>
        <p:nvPicPr>
          <p:cNvPr id="6" name="Picture 5" descr="bandicam 2021-03-24 12-19-30-204.jpg"/>
          <p:cNvPicPr/>
          <p:nvPr/>
        </p:nvPicPr>
        <p:blipFill>
          <a:blip r:embed="rId2" cstate="print"/>
          <a:stretch>
            <a:fillRect/>
          </a:stretch>
        </p:blipFill>
        <p:spPr>
          <a:xfrm>
            <a:off x="1094875" y="854241"/>
            <a:ext cx="7892714" cy="5378116"/>
          </a:xfrm>
          <a:prstGeom prst="rect">
            <a:avLst/>
          </a:prstGeom>
        </p:spPr>
      </p:pic>
    </p:spTree>
    <p:extLst>
      <p:ext uri="{BB962C8B-B14F-4D97-AF65-F5344CB8AC3E}">
        <p14:creationId xmlns="" xmlns:p14="http://schemas.microsoft.com/office/powerpoint/2010/main" val="109561471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noChangeArrowheads="1"/>
          </p:cNvSpPr>
          <p:nvPr/>
        </p:nvSpPr>
        <p:spPr bwMode="auto">
          <a:xfrm>
            <a:off x="15257" y="239797"/>
            <a:ext cx="4220643"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600" b="1" i="0" u="sng" strike="noStrike" cap="none" normalizeH="0" baseline="0" dirty="0" smtClean="0">
                <a:ln>
                  <a:noFill/>
                </a:ln>
                <a:solidFill>
                  <a:schemeClr val="accent1"/>
                </a:solidFill>
                <a:effectLst/>
                <a:ea typeface="Times New Roman" pitchFamily="18" charset="0"/>
                <a:cs typeface="Arial" pitchFamily="34" charset="0"/>
              </a:rPr>
              <a:t>TIMEIN AND TIMEOUT OF EMPLOYEE PAGE:</a:t>
            </a:r>
            <a:endParaRPr kumimoji="0" lang="en-US" sz="1600" b="0" i="0" u="sng" strike="noStrike" cap="none" normalizeH="0" baseline="0" dirty="0" smtClean="0">
              <a:ln>
                <a:noFill/>
              </a:ln>
              <a:solidFill>
                <a:schemeClr val="accent1"/>
              </a:solidFill>
              <a:effectLst/>
              <a:cs typeface="Arial" pitchFamily="34" charset="0"/>
            </a:endParaRPr>
          </a:p>
        </p:txBody>
      </p:sp>
      <p:pic>
        <p:nvPicPr>
          <p:cNvPr id="5" name="Picture 4" descr="bandicam 2021-03-24 12-20-23-316.jpg"/>
          <p:cNvPicPr/>
          <p:nvPr/>
        </p:nvPicPr>
        <p:blipFill>
          <a:blip r:embed="rId2" cstate="print"/>
          <a:stretch>
            <a:fillRect/>
          </a:stretch>
        </p:blipFill>
        <p:spPr>
          <a:xfrm>
            <a:off x="1323475" y="830179"/>
            <a:ext cx="7638598" cy="4957010"/>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B27AE158-864A-4BD5-8BD7-CD1BD09A07B8}"/>
              </a:ext>
            </a:extLst>
          </p:cNvPr>
          <p:cNvSpPr>
            <a:spLocks noGrp="1"/>
          </p:cNvSpPr>
          <p:nvPr>
            <p:ph idx="1"/>
          </p:nvPr>
        </p:nvSpPr>
        <p:spPr>
          <a:xfrm>
            <a:off x="483146" y="1"/>
            <a:ext cx="10080580" cy="6858000"/>
          </a:xfrm>
        </p:spPr>
        <p:txBody>
          <a:bodyPr>
            <a:normAutofit fontScale="40000" lnSpcReduction="20000"/>
          </a:bodyPr>
          <a:lstStyle/>
          <a:p>
            <a:pPr marL="0" indent="0">
              <a:buNone/>
            </a:pPr>
            <a:r>
              <a:rPr lang="en-IN" sz="4000" b="1" u="sng" dirty="0">
                <a:solidFill>
                  <a:schemeClr val="accent1"/>
                </a:solidFill>
                <a:cs typeface="Times New Roman" panose="02020603050405020304" pitchFamily="18" charset="0"/>
              </a:rPr>
              <a:t>PERFORMANCE AND </a:t>
            </a:r>
            <a:r>
              <a:rPr lang="en-IN" sz="4000" b="1" u="sng" dirty="0" smtClean="0">
                <a:solidFill>
                  <a:schemeClr val="accent1"/>
                </a:solidFill>
                <a:cs typeface="Times New Roman" panose="02020603050405020304" pitchFamily="18" charset="0"/>
              </a:rPr>
              <a:t>LIMITATIONS:</a:t>
            </a:r>
            <a:endParaRPr lang="en-IN" sz="4000" b="1" u="sng" dirty="0">
              <a:solidFill>
                <a:schemeClr val="accent1"/>
              </a:solidFill>
              <a:cs typeface="Times New Roman" panose="02020603050405020304" pitchFamily="18" charset="0"/>
            </a:endParaRPr>
          </a:p>
          <a:p>
            <a:pPr marL="0" indent="0">
              <a:buNone/>
            </a:pPr>
            <a:r>
              <a:rPr lang="en-US" sz="4000" b="1" dirty="0">
                <a:solidFill>
                  <a:schemeClr val="accent1"/>
                </a:solidFill>
                <a:cs typeface="Times New Roman" pitchFamily="18" charset="0"/>
              </a:rPr>
              <a:t> </a:t>
            </a:r>
            <a:r>
              <a:rPr lang="en-US" sz="4000" b="1" u="sng" dirty="0">
                <a:solidFill>
                  <a:schemeClr val="accent1"/>
                </a:solidFill>
                <a:cs typeface="Times New Roman" pitchFamily="18" charset="0"/>
              </a:rPr>
              <a:t>PERFORMANCE:</a:t>
            </a:r>
          </a:p>
          <a:p>
            <a:pPr marL="0" indent="0" algn="just">
              <a:lnSpc>
                <a:spcPct val="160000"/>
              </a:lnSpc>
              <a:buNone/>
            </a:pPr>
            <a:r>
              <a:rPr lang="en-US" sz="2300" b="1" dirty="0">
                <a:latin typeface="Times New Roman" pitchFamily="18" charset="0"/>
                <a:cs typeface="Times New Roman" pitchFamily="18" charset="0"/>
              </a:rPr>
              <a:t> </a:t>
            </a:r>
            <a:r>
              <a:rPr lang="en-US" sz="2300" b="1" dirty="0" smtClean="0">
                <a:latin typeface="Times New Roman" pitchFamily="18" charset="0"/>
                <a:cs typeface="Times New Roman" pitchFamily="18" charset="0"/>
              </a:rPr>
              <a:t>                                        </a:t>
            </a:r>
            <a:r>
              <a:rPr lang="en-US" sz="4000" dirty="0" smtClean="0"/>
              <a:t>This application provides greater efficiency to the customers so that they can enhance the features in the application. This website contains better compatibility and security which will be user friendly to the customers. This application provides reduced cost to the customers. It is also time consuming. The employees will deal with the customers in easy and a comfortable manner. Users information will be maintained in a securable port.</a:t>
            </a:r>
            <a:endParaRPr lang="en-US" sz="4000" dirty="0">
              <a:latin typeface="Times New Roman" pitchFamily="18" charset="0"/>
              <a:cs typeface="Times New Roman" pitchFamily="18" charset="0"/>
            </a:endParaRPr>
          </a:p>
          <a:p>
            <a:pPr marL="0" indent="0">
              <a:buNone/>
            </a:pPr>
            <a:endParaRPr lang="en-US" sz="1700" dirty="0">
              <a:latin typeface="Times New Roman" pitchFamily="18" charset="0"/>
              <a:cs typeface="Times New Roman" pitchFamily="18" charset="0"/>
            </a:endParaRPr>
          </a:p>
          <a:p>
            <a:pPr marL="0" indent="0">
              <a:buNone/>
            </a:pPr>
            <a:r>
              <a:rPr lang="en-US" sz="3000" b="1" u="sng" dirty="0">
                <a:solidFill>
                  <a:schemeClr val="accent1"/>
                </a:solidFill>
                <a:cs typeface="Times New Roman" panose="02020603050405020304" pitchFamily="18" charset="0"/>
              </a:rPr>
              <a:t>MERITS OF THE </a:t>
            </a:r>
            <a:r>
              <a:rPr lang="en-US" sz="3000" b="1" u="sng" dirty="0" smtClean="0">
                <a:solidFill>
                  <a:schemeClr val="accent1"/>
                </a:solidFill>
                <a:cs typeface="Times New Roman" panose="02020603050405020304" pitchFamily="18" charset="0"/>
              </a:rPr>
              <a:t>SYSTEM:</a:t>
            </a:r>
            <a:endParaRPr lang="en-US" sz="3000" b="1" u="sng" dirty="0">
              <a:solidFill>
                <a:schemeClr val="accent1"/>
              </a:solidFill>
              <a:cs typeface="Times New Roman" panose="02020603050405020304" pitchFamily="18" charset="0"/>
            </a:endParaRPr>
          </a:p>
          <a:p>
            <a:pPr marL="0" indent="0">
              <a:buNone/>
            </a:pPr>
            <a:endParaRPr lang="en-US" sz="1700" b="1" dirty="0">
              <a:latin typeface="Times New Roman" panose="02020603050405020304" pitchFamily="18" charset="0"/>
              <a:cs typeface="Times New Roman" panose="02020603050405020304" pitchFamily="18" charset="0"/>
            </a:endParaRPr>
          </a:p>
          <a:p>
            <a:pPr lvl="0">
              <a:buFont typeface="Wingdings" pitchFamily="2" charset="2"/>
              <a:buChar char="Ø"/>
            </a:pPr>
            <a:r>
              <a:rPr lang="en-US" sz="4000" dirty="0" smtClean="0"/>
              <a:t>Provides stock inventory in car accessories such as Filters, </a:t>
            </a:r>
            <a:r>
              <a:rPr lang="en-US" sz="4000" dirty="0" err="1" smtClean="0"/>
              <a:t>Tyres</a:t>
            </a:r>
            <a:r>
              <a:rPr lang="en-US" sz="4000" dirty="0" smtClean="0"/>
              <a:t>, lubricants…etc.</a:t>
            </a:r>
          </a:p>
          <a:p>
            <a:pPr lvl="0">
              <a:buFont typeface="Wingdings" pitchFamily="2" charset="2"/>
              <a:buChar char="Ø"/>
            </a:pPr>
            <a:r>
              <a:rPr lang="en-US" sz="4000" dirty="0" smtClean="0"/>
              <a:t>This website also provides payroll processing for the employees.</a:t>
            </a:r>
          </a:p>
          <a:p>
            <a:pPr lvl="0">
              <a:buFont typeface="Wingdings" pitchFamily="2" charset="2"/>
              <a:buChar char="Ø"/>
            </a:pPr>
            <a:r>
              <a:rPr lang="en-US" sz="4000" dirty="0" smtClean="0"/>
              <a:t>Provides services for the customer such as:-</a:t>
            </a:r>
          </a:p>
          <a:p>
            <a:pPr>
              <a:buFont typeface="Arial" pitchFamily="34" charset="0"/>
              <a:buChar char="•"/>
            </a:pPr>
            <a:r>
              <a:rPr lang="en-US" sz="4000" dirty="0" smtClean="0"/>
              <a:t>Periodic services</a:t>
            </a:r>
          </a:p>
          <a:p>
            <a:pPr>
              <a:buFont typeface="Arial" pitchFamily="34" charset="0"/>
              <a:buChar char="•"/>
            </a:pPr>
            <a:r>
              <a:rPr lang="en-US" sz="4000" dirty="0" smtClean="0"/>
              <a:t>Denting and painting</a:t>
            </a:r>
          </a:p>
          <a:p>
            <a:pPr>
              <a:buFont typeface="Arial" pitchFamily="34" charset="0"/>
              <a:buChar char="•"/>
            </a:pPr>
            <a:r>
              <a:rPr lang="en-US" sz="4000" dirty="0" smtClean="0"/>
              <a:t>Car spa and cleaning</a:t>
            </a:r>
          </a:p>
          <a:p>
            <a:pPr>
              <a:buFont typeface="Arial" pitchFamily="34" charset="0"/>
              <a:buChar char="•"/>
            </a:pPr>
            <a:r>
              <a:rPr lang="en-US" sz="4000" dirty="0" smtClean="0"/>
              <a:t>Batteries</a:t>
            </a:r>
          </a:p>
          <a:p>
            <a:pPr>
              <a:buFont typeface="Arial" pitchFamily="34" charset="0"/>
              <a:buChar char="•"/>
            </a:pPr>
            <a:r>
              <a:rPr lang="en-US" sz="4000" dirty="0" smtClean="0"/>
              <a:t>Detailing services</a:t>
            </a:r>
          </a:p>
          <a:p>
            <a:pPr>
              <a:buFont typeface="Arial" pitchFamily="34" charset="0"/>
              <a:buChar char="•"/>
            </a:pPr>
            <a:r>
              <a:rPr lang="en-US" sz="4000" dirty="0" err="1" smtClean="0"/>
              <a:t>Tyres</a:t>
            </a:r>
            <a:r>
              <a:rPr lang="en-US" sz="4000" dirty="0" smtClean="0"/>
              <a:t> and wheels   </a:t>
            </a:r>
          </a:p>
          <a:p>
            <a:pPr lvl="0">
              <a:buFont typeface="Wingdings" pitchFamily="2" charset="2"/>
              <a:buChar char="Ø"/>
            </a:pPr>
            <a:r>
              <a:rPr lang="en-US" sz="4000" dirty="0" smtClean="0"/>
              <a:t> Cash on delivery is available for the customers after purchasing their products.</a:t>
            </a:r>
          </a:p>
          <a:p>
            <a:pPr>
              <a:buNone/>
            </a:pPr>
            <a:endParaRPr lang="en-US" sz="1600" dirty="0" smtClean="0"/>
          </a:p>
          <a:p>
            <a:pPr marL="0" indent="0">
              <a:buNone/>
            </a:pPr>
            <a:r>
              <a:rPr lang="en-US" sz="1700" b="1" dirty="0" smtClean="0"/>
              <a:t>                              </a:t>
            </a:r>
            <a:endParaRPr lang="en-US" sz="1700" b="1" dirty="0"/>
          </a:p>
          <a:p>
            <a:pPr marL="0" indent="0">
              <a:buNone/>
            </a:pPr>
            <a:endParaRPr lang="en-IN" sz="1700"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9815648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AD1F97C6-580B-4376-8F60-123D211910B3}"/>
              </a:ext>
            </a:extLst>
          </p:cNvPr>
          <p:cNvSpPr/>
          <p:nvPr/>
        </p:nvSpPr>
        <p:spPr>
          <a:xfrm>
            <a:off x="661737" y="385010"/>
            <a:ext cx="6376737" cy="646331"/>
          </a:xfrm>
          <a:prstGeom prst="rect">
            <a:avLst/>
          </a:prstGeom>
        </p:spPr>
        <p:txBody>
          <a:bodyPr wrap="square">
            <a:spAutoFit/>
          </a:bodyPr>
          <a:lstStyle/>
          <a:p>
            <a:r>
              <a:rPr lang="en-IN" sz="3600" b="1" u="sng" dirty="0">
                <a:solidFill>
                  <a:schemeClr val="accent1"/>
                </a:solidFill>
                <a:latin typeface="Times New Roman" panose="02020603050405020304" pitchFamily="18" charset="0"/>
                <a:cs typeface="Times New Roman" panose="02020603050405020304" pitchFamily="18" charset="0"/>
              </a:rPr>
              <a:t>SYSTEM SPECIFICATION</a:t>
            </a:r>
            <a:endParaRPr lang="en-IN" sz="3600" u="sng" dirty="0">
              <a:solidFill>
                <a:schemeClr val="accent1"/>
              </a:solidFill>
              <a:latin typeface="Times New Roman" panose="02020603050405020304" pitchFamily="18" charset="0"/>
              <a:cs typeface="Times New Roman" panose="02020603050405020304" pitchFamily="18" charset="0"/>
            </a:endParaRPr>
          </a:p>
        </p:txBody>
      </p:sp>
      <p:sp>
        <p:nvSpPr>
          <p:cNvPr id="10" name="Rectangle 9"/>
          <p:cNvSpPr/>
          <p:nvPr/>
        </p:nvSpPr>
        <p:spPr>
          <a:xfrm>
            <a:off x="1110916" y="1089077"/>
            <a:ext cx="6998368" cy="3600986"/>
          </a:xfrm>
          <a:prstGeom prst="rect">
            <a:avLst/>
          </a:prstGeom>
        </p:spPr>
        <p:txBody>
          <a:bodyPr wrap="square">
            <a:spAutoFit/>
          </a:bodyPr>
          <a:lstStyle/>
          <a:p>
            <a:r>
              <a:rPr lang="en-IN" b="1" u="sng" dirty="0" smtClean="0">
                <a:solidFill>
                  <a:schemeClr val="accent1">
                    <a:lumMod val="75000"/>
                  </a:schemeClr>
                </a:solidFill>
                <a:latin typeface="+mj-lt"/>
                <a:cs typeface="Times New Roman"/>
              </a:rPr>
              <a:t>Hardware Requirements</a:t>
            </a:r>
          </a:p>
          <a:p>
            <a:pPr marL="769393" indent="-751584">
              <a:spcBef>
                <a:spcPts val="1085"/>
              </a:spcBef>
              <a:buClr>
                <a:schemeClr val="accent2">
                  <a:lumMod val="50000"/>
                </a:schemeClr>
              </a:buClr>
              <a:buFont typeface="Arial"/>
              <a:buChar char="•"/>
              <a:tabLst>
                <a:tab pos="769393" algn="l"/>
                <a:tab pos="770331" algn="l"/>
              </a:tabLst>
            </a:pPr>
            <a:r>
              <a:rPr lang="en-IN" dirty="0" smtClean="0">
                <a:solidFill>
                  <a:schemeClr val="tx1">
                    <a:lumMod val="75000"/>
                    <a:lumOff val="25000"/>
                  </a:schemeClr>
                </a:solidFill>
                <a:cs typeface="Times New Roman"/>
              </a:rPr>
              <a:t>RAM </a:t>
            </a:r>
            <a:r>
              <a:rPr lang="en-IN" spc="-23" dirty="0" smtClean="0">
                <a:solidFill>
                  <a:schemeClr val="tx1">
                    <a:lumMod val="75000"/>
                    <a:lumOff val="25000"/>
                  </a:schemeClr>
                </a:solidFill>
                <a:cs typeface="Times New Roman"/>
              </a:rPr>
              <a:t>minimum</a:t>
            </a:r>
            <a:r>
              <a:rPr lang="en-IN" spc="15" dirty="0" smtClean="0">
                <a:solidFill>
                  <a:schemeClr val="tx1">
                    <a:lumMod val="75000"/>
                    <a:lumOff val="25000"/>
                  </a:schemeClr>
                </a:solidFill>
                <a:cs typeface="Times New Roman"/>
              </a:rPr>
              <a:t> </a:t>
            </a:r>
            <a:r>
              <a:rPr lang="en-IN" dirty="0" smtClean="0">
                <a:solidFill>
                  <a:schemeClr val="tx1">
                    <a:lumMod val="75000"/>
                    <a:lumOff val="25000"/>
                  </a:schemeClr>
                </a:solidFill>
                <a:cs typeface="Times New Roman"/>
              </a:rPr>
              <a:t>2GB.</a:t>
            </a:r>
          </a:p>
          <a:p>
            <a:pPr>
              <a:buClr>
                <a:schemeClr val="accent2">
                  <a:lumMod val="50000"/>
                </a:schemeClr>
              </a:buClr>
              <a:buFont typeface="Arial" pitchFamily="34" charset="0"/>
              <a:buChar char="•"/>
            </a:pPr>
            <a:r>
              <a:rPr lang="en-US" dirty="0" smtClean="0">
                <a:solidFill>
                  <a:schemeClr val="tx1">
                    <a:lumMod val="75000"/>
                    <a:lumOff val="25000"/>
                  </a:schemeClr>
                </a:solidFill>
              </a:rPr>
              <a:t>          Minimum Pentium-IV (Processor).</a:t>
            </a:r>
          </a:p>
          <a:p>
            <a:pPr>
              <a:buClr>
                <a:schemeClr val="accent2">
                  <a:lumMod val="50000"/>
                </a:schemeClr>
              </a:buClr>
              <a:buFont typeface="Arial" pitchFamily="34" charset="0"/>
              <a:buChar char="•"/>
            </a:pPr>
            <a:r>
              <a:rPr lang="en-US" dirty="0" smtClean="0">
                <a:solidFill>
                  <a:schemeClr val="tx1">
                    <a:lumMod val="75000"/>
                    <a:lumOff val="25000"/>
                  </a:schemeClr>
                </a:solidFill>
              </a:rPr>
              <a:t>          1MB Cache Memory – Optional</a:t>
            </a:r>
          </a:p>
          <a:p>
            <a:pPr>
              <a:buClr>
                <a:schemeClr val="accent2">
                  <a:lumMod val="50000"/>
                </a:schemeClr>
              </a:buClr>
              <a:buFont typeface="Arial" pitchFamily="34" charset="0"/>
              <a:buChar char="•"/>
            </a:pPr>
            <a:r>
              <a:rPr lang="en-US" dirty="0" smtClean="0">
                <a:solidFill>
                  <a:schemeClr val="tx1">
                    <a:lumMod val="75000"/>
                    <a:lumOff val="25000"/>
                  </a:schemeClr>
                </a:solidFill>
              </a:rPr>
              <a:t>          Hard disk 10 GB</a:t>
            </a:r>
          </a:p>
          <a:p>
            <a:pPr>
              <a:buClr>
                <a:schemeClr val="accent2">
                  <a:lumMod val="50000"/>
                </a:schemeClr>
              </a:buClr>
              <a:buFont typeface="Arial" pitchFamily="34" charset="0"/>
              <a:buChar char="•"/>
            </a:pPr>
            <a:r>
              <a:rPr lang="en-US" dirty="0" smtClean="0">
                <a:solidFill>
                  <a:schemeClr val="tx1">
                    <a:lumMod val="75000"/>
                    <a:lumOff val="25000"/>
                  </a:schemeClr>
                </a:solidFill>
              </a:rPr>
              <a:t>          Internet connection.</a:t>
            </a:r>
          </a:p>
          <a:p>
            <a:pPr marL="17807" indent="0">
              <a:spcBef>
                <a:spcPts val="519"/>
              </a:spcBef>
              <a:buNone/>
              <a:tabLst>
                <a:tab pos="769393" algn="l"/>
                <a:tab pos="770331" algn="l"/>
              </a:tabLst>
            </a:pPr>
            <a:r>
              <a:rPr lang="en-IN" b="1" u="sng" spc="-75" dirty="0" smtClean="0">
                <a:solidFill>
                  <a:schemeClr val="accent1">
                    <a:lumMod val="75000"/>
                  </a:schemeClr>
                </a:solidFill>
                <a:latin typeface="+mj-lt"/>
                <a:cs typeface="Times New Roman"/>
              </a:rPr>
              <a:t>Software</a:t>
            </a:r>
            <a:r>
              <a:rPr lang="en-IN" b="1" u="sng" spc="-27" dirty="0" smtClean="0">
                <a:solidFill>
                  <a:schemeClr val="accent1">
                    <a:lumMod val="75000"/>
                  </a:schemeClr>
                </a:solidFill>
                <a:latin typeface="+mj-lt"/>
                <a:cs typeface="Times New Roman"/>
              </a:rPr>
              <a:t> </a:t>
            </a:r>
            <a:r>
              <a:rPr lang="en-IN" b="1" u="sng" dirty="0" smtClean="0">
                <a:solidFill>
                  <a:schemeClr val="accent1">
                    <a:lumMod val="75000"/>
                  </a:schemeClr>
                </a:solidFill>
                <a:latin typeface="+mj-lt"/>
                <a:cs typeface="Times New Roman"/>
              </a:rPr>
              <a:t>Requirements</a:t>
            </a:r>
          </a:p>
          <a:p>
            <a:pPr marL="769393" indent="-751584">
              <a:spcBef>
                <a:spcPts val="519"/>
              </a:spcBef>
              <a:buClr>
                <a:schemeClr val="accent2">
                  <a:lumMod val="50000"/>
                </a:schemeClr>
              </a:buClr>
              <a:buFont typeface="Arial"/>
              <a:buChar char="•"/>
              <a:tabLst>
                <a:tab pos="769393" algn="l"/>
                <a:tab pos="770331" algn="l"/>
              </a:tabLst>
            </a:pPr>
            <a:r>
              <a:rPr lang="en-US" dirty="0" smtClean="0">
                <a:solidFill>
                  <a:schemeClr val="tx1">
                    <a:lumMod val="75000"/>
                    <a:lumOff val="25000"/>
                  </a:schemeClr>
                </a:solidFill>
                <a:cs typeface="Times New Roman"/>
              </a:rPr>
              <a:t>Front end – HTML, Css, Java </a:t>
            </a:r>
            <a:r>
              <a:rPr lang="en-US" spc="-7" dirty="0" smtClean="0">
                <a:solidFill>
                  <a:schemeClr val="tx1">
                    <a:lumMod val="75000"/>
                    <a:lumOff val="25000"/>
                  </a:schemeClr>
                </a:solidFill>
                <a:cs typeface="Times New Roman"/>
              </a:rPr>
              <a:t>script(Notepad++</a:t>
            </a:r>
            <a:r>
              <a:rPr lang="en-US" dirty="0" smtClean="0">
                <a:solidFill>
                  <a:schemeClr val="tx1">
                    <a:lumMod val="75000"/>
                    <a:lumOff val="25000"/>
                  </a:schemeClr>
                </a:solidFill>
                <a:cs typeface="Times New Roman"/>
              </a:rPr>
              <a:t>)</a:t>
            </a:r>
          </a:p>
          <a:p>
            <a:pPr marL="769393" indent="-751584">
              <a:spcBef>
                <a:spcPts val="519"/>
              </a:spcBef>
              <a:buClr>
                <a:schemeClr val="accent2">
                  <a:lumMod val="50000"/>
                </a:schemeClr>
              </a:buClr>
              <a:buFont typeface="Arial"/>
              <a:buChar char="•"/>
              <a:tabLst>
                <a:tab pos="769393" algn="l"/>
                <a:tab pos="770331" algn="l"/>
              </a:tabLst>
            </a:pPr>
            <a:r>
              <a:rPr lang="en-US" spc="-7" dirty="0" smtClean="0">
                <a:solidFill>
                  <a:schemeClr val="tx1">
                    <a:lumMod val="75000"/>
                    <a:lumOff val="25000"/>
                  </a:schemeClr>
                </a:solidFill>
                <a:cs typeface="Times New Roman"/>
              </a:rPr>
              <a:t>Backend </a:t>
            </a:r>
            <a:r>
              <a:rPr lang="en-US" dirty="0" smtClean="0">
                <a:solidFill>
                  <a:schemeClr val="tx1">
                    <a:lumMod val="75000"/>
                    <a:lumOff val="25000"/>
                  </a:schemeClr>
                </a:solidFill>
                <a:cs typeface="Times New Roman"/>
              </a:rPr>
              <a:t>– PHP,  MySql.</a:t>
            </a:r>
          </a:p>
          <a:p>
            <a:pPr marL="769393" indent="-751584">
              <a:spcBef>
                <a:spcPts val="519"/>
              </a:spcBef>
              <a:buClr>
                <a:schemeClr val="accent2">
                  <a:lumMod val="50000"/>
                </a:schemeClr>
              </a:buClr>
              <a:buFont typeface="Arial"/>
              <a:buChar char="•"/>
              <a:tabLst>
                <a:tab pos="769393" algn="l"/>
                <a:tab pos="770331" algn="l"/>
                <a:tab pos="3731689" algn="l"/>
                <a:tab pos="4184329" algn="l"/>
              </a:tabLst>
            </a:pPr>
            <a:r>
              <a:rPr lang="en-US" spc="-117" dirty="0" smtClean="0">
                <a:solidFill>
                  <a:schemeClr val="tx1">
                    <a:lumMod val="75000"/>
                    <a:lumOff val="25000"/>
                  </a:schemeClr>
                </a:solidFill>
                <a:cs typeface="Times New Roman"/>
              </a:rPr>
              <a:t>Web</a:t>
            </a:r>
            <a:r>
              <a:rPr lang="en-US" dirty="0" smtClean="0">
                <a:solidFill>
                  <a:schemeClr val="tx1">
                    <a:lumMod val="75000"/>
                    <a:lumOff val="25000"/>
                  </a:schemeClr>
                </a:solidFill>
                <a:cs typeface="Times New Roman"/>
              </a:rPr>
              <a:t> browse-Google </a:t>
            </a:r>
            <a:r>
              <a:rPr lang="en-US" spc="-15" dirty="0" smtClean="0">
                <a:solidFill>
                  <a:schemeClr val="tx1">
                    <a:lumMod val="75000"/>
                    <a:lumOff val="25000"/>
                  </a:schemeClr>
                </a:solidFill>
                <a:cs typeface="Times New Roman"/>
              </a:rPr>
              <a:t>chrome </a:t>
            </a:r>
            <a:r>
              <a:rPr lang="en-US" dirty="0" smtClean="0">
                <a:solidFill>
                  <a:schemeClr val="tx1">
                    <a:lumMod val="75000"/>
                    <a:lumOff val="25000"/>
                  </a:schemeClr>
                </a:solidFill>
                <a:cs typeface="Times New Roman"/>
              </a:rPr>
              <a:t>(or) Firefox.</a:t>
            </a:r>
          </a:p>
          <a:p>
            <a:pPr marL="769393" indent="-751584">
              <a:spcBef>
                <a:spcPts val="519"/>
              </a:spcBef>
              <a:buClr>
                <a:schemeClr val="accent2">
                  <a:lumMod val="50000"/>
                </a:schemeClr>
              </a:buClr>
              <a:buFont typeface="Arial"/>
              <a:buChar char="•"/>
              <a:tabLst>
                <a:tab pos="769393" algn="l"/>
                <a:tab pos="770331" algn="l"/>
              </a:tabLst>
            </a:pPr>
            <a:r>
              <a:rPr lang="en-US" dirty="0" smtClean="0">
                <a:solidFill>
                  <a:schemeClr val="tx1">
                    <a:lumMod val="75000"/>
                    <a:lumOff val="25000"/>
                  </a:schemeClr>
                </a:solidFill>
                <a:cs typeface="Times New Roman"/>
              </a:rPr>
              <a:t>Operating</a:t>
            </a:r>
            <a:r>
              <a:rPr lang="en-US" spc="-37" dirty="0" smtClean="0">
                <a:solidFill>
                  <a:schemeClr val="tx1">
                    <a:lumMod val="75000"/>
                    <a:lumOff val="25000"/>
                  </a:schemeClr>
                </a:solidFill>
                <a:cs typeface="Times New Roman"/>
              </a:rPr>
              <a:t> </a:t>
            </a:r>
            <a:r>
              <a:rPr lang="en-US" spc="-15" dirty="0" smtClean="0">
                <a:solidFill>
                  <a:schemeClr val="tx1">
                    <a:lumMod val="75000"/>
                    <a:lumOff val="25000"/>
                  </a:schemeClr>
                </a:solidFill>
                <a:cs typeface="Times New Roman"/>
              </a:rPr>
              <a:t>system-Windows7</a:t>
            </a:r>
            <a:endParaRPr lang="en-US" dirty="0">
              <a:solidFill>
                <a:schemeClr val="tx1">
                  <a:lumMod val="75000"/>
                  <a:lumOff val="25000"/>
                </a:schemeClr>
              </a:solidFill>
              <a:cs typeface="Times New Roman"/>
            </a:endParaRPr>
          </a:p>
        </p:txBody>
      </p:sp>
    </p:spTree>
    <p:extLst>
      <p:ext uri="{BB962C8B-B14F-4D97-AF65-F5344CB8AC3E}">
        <p14:creationId xmlns="" xmlns:p14="http://schemas.microsoft.com/office/powerpoint/2010/main" val="934187927"/>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CF71602D-85E2-4DB0-BC6E-94763AEB7030}"/>
              </a:ext>
            </a:extLst>
          </p:cNvPr>
          <p:cNvSpPr>
            <a:spLocks noGrp="1"/>
          </p:cNvSpPr>
          <p:nvPr>
            <p:ph idx="1"/>
          </p:nvPr>
        </p:nvSpPr>
        <p:spPr>
          <a:xfrm>
            <a:off x="565485" y="214970"/>
            <a:ext cx="10612872" cy="6347639"/>
          </a:xfrm>
        </p:spPr>
        <p:txBody>
          <a:bodyPr>
            <a:normAutofit/>
          </a:bodyPr>
          <a:lstStyle/>
          <a:p>
            <a:pPr marL="0" indent="0">
              <a:buNone/>
            </a:pPr>
            <a:r>
              <a:rPr lang="en-IN" sz="1600" b="1" u="sng" smtClean="0">
                <a:solidFill>
                  <a:schemeClr val="accent1"/>
                </a:solidFill>
                <a:cs typeface="Times New Roman" panose="02020603050405020304" pitchFamily="18" charset="0"/>
              </a:rPr>
              <a:t>LIMITATIONS</a:t>
            </a:r>
            <a:r>
              <a:rPr lang="en-IN" sz="1600" b="1" u="sng" smtClean="0">
                <a:solidFill>
                  <a:schemeClr val="accent1"/>
                </a:solidFill>
                <a:cs typeface="Times New Roman" panose="02020603050405020304" pitchFamily="18" charset="0"/>
              </a:rPr>
              <a:t>:</a:t>
            </a:r>
          </a:p>
          <a:p>
            <a:pPr marL="0" indent="0">
              <a:buNone/>
            </a:pPr>
            <a:endParaRPr lang="en-IN" sz="1600" b="1" u="sng" dirty="0">
              <a:solidFill>
                <a:schemeClr val="accent1"/>
              </a:solidFill>
              <a:cs typeface="Times New Roman" panose="02020603050405020304" pitchFamily="18" charset="0"/>
            </a:endParaRPr>
          </a:p>
          <a:p>
            <a:pPr lvl="0"/>
            <a:r>
              <a:rPr lang="en-US" sz="2000" dirty="0" smtClean="0"/>
              <a:t>Appropriate tracking is not available in the website for purchased order and services .</a:t>
            </a:r>
          </a:p>
          <a:p>
            <a:pPr lvl="0"/>
            <a:r>
              <a:rPr lang="en-US" sz="2000" dirty="0" smtClean="0"/>
              <a:t>There is no applicable customer care service for the customers.</a:t>
            </a:r>
          </a:p>
          <a:p>
            <a:pPr lvl="0"/>
            <a:r>
              <a:rPr lang="en-US" sz="2000" dirty="0" smtClean="0"/>
              <a:t>There is no OTP generation for sending SMS to the patients.</a:t>
            </a:r>
          </a:p>
          <a:p>
            <a:pPr lvl="0" algn="just">
              <a:lnSpc>
                <a:spcPct val="150000"/>
              </a:lnSpc>
              <a:buFont typeface="Wingdings" pitchFamily="2" charset="2"/>
              <a:buChar char="v"/>
            </a:pPr>
            <a:endParaRPr lang="en-US" sz="2000" dirty="0">
              <a:latin typeface="Times New Roman" pitchFamily="18" charset="0"/>
              <a:cs typeface="Times New Roman" pitchFamily="18" charset="0"/>
            </a:endParaRPr>
          </a:p>
          <a:p>
            <a:pPr lvl="0">
              <a:buClr>
                <a:schemeClr val="tx1"/>
              </a:buClr>
              <a:buFont typeface="Wingdings" panose="05000000000000000000" pitchFamily="2" charset="2"/>
              <a:buChar char="v"/>
            </a:pPr>
            <a:endParaRPr lang="en-US" sz="1700" dirty="0">
              <a:latin typeface="Times New Roman" pitchFamily="18" charset="0"/>
              <a:cs typeface="Times New Roman" pitchFamily="18" charset="0"/>
            </a:endParaRPr>
          </a:p>
          <a:p>
            <a:pPr marL="0" indent="0">
              <a:buClr>
                <a:schemeClr val="tx1"/>
              </a:buClr>
              <a:buNone/>
            </a:pPr>
            <a:r>
              <a:rPr lang="en-US" sz="1600" b="1" u="sng" dirty="0">
                <a:solidFill>
                  <a:schemeClr val="accent1"/>
                </a:solidFill>
                <a:cs typeface="Times New Roman" pitchFamily="18" charset="0"/>
              </a:rPr>
              <a:t>FUTURE ENHANCEMENT:</a:t>
            </a:r>
          </a:p>
          <a:p>
            <a:pPr marL="0" indent="0">
              <a:buClr>
                <a:schemeClr val="tx1"/>
              </a:buClr>
              <a:buNone/>
            </a:pPr>
            <a:endParaRPr lang="en-US" sz="1700" dirty="0">
              <a:latin typeface="Times New Roman" pitchFamily="18" charset="0"/>
              <a:cs typeface="Times New Roman" pitchFamily="18" charset="0"/>
            </a:endParaRPr>
          </a:p>
          <a:p>
            <a:pPr lvl="0"/>
            <a:r>
              <a:rPr lang="en-US" sz="2000" dirty="0" smtClean="0"/>
              <a:t>Tracking for purchased order or service with courier delivery details will be available in the website.</a:t>
            </a:r>
          </a:p>
          <a:p>
            <a:pPr lvl="0"/>
            <a:r>
              <a:rPr lang="en-US" sz="2000" dirty="0" smtClean="0"/>
              <a:t>There will be a proper customer care service for the customers in case of any queries.</a:t>
            </a:r>
          </a:p>
          <a:p>
            <a:pPr lvl="0"/>
            <a:r>
              <a:rPr lang="en-US" sz="2000" dirty="0" smtClean="0"/>
              <a:t>In future there will be OTP generations to send SMS to the customers about the payment and order details.</a:t>
            </a:r>
          </a:p>
          <a:p>
            <a:pPr marL="0" indent="0">
              <a:buClr>
                <a:schemeClr val="tx1"/>
              </a:buClr>
              <a:buNone/>
            </a:pPr>
            <a:endParaRPr lang="en-US" sz="2000" dirty="0">
              <a:latin typeface="Times New Roman" pitchFamily="18" charset="0"/>
              <a:cs typeface="Times New Roman" pitchFamily="18" charset="0"/>
            </a:endParaRPr>
          </a:p>
          <a:p>
            <a:endParaRPr lang="en-IN" sz="1700" dirty="0">
              <a:latin typeface="Times New Roman" panose="02020603050405020304" pitchFamily="18" charset="0"/>
              <a:cs typeface="Times New Roman" panose="02020603050405020304" pitchFamily="18" charset="0"/>
            </a:endParaRPr>
          </a:p>
          <a:p>
            <a:endParaRPr lang="en-IN" sz="1700"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3599721610"/>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0BBF1C99-B3A3-4A17-AFE5-2ACC7E065439}"/>
              </a:ext>
            </a:extLst>
          </p:cNvPr>
          <p:cNvSpPr>
            <a:spLocks noGrp="1"/>
          </p:cNvSpPr>
          <p:nvPr>
            <p:ph idx="1"/>
          </p:nvPr>
        </p:nvSpPr>
        <p:spPr>
          <a:xfrm>
            <a:off x="552615" y="180474"/>
            <a:ext cx="10146844" cy="6309458"/>
          </a:xfrm>
        </p:spPr>
        <p:txBody>
          <a:bodyPr>
            <a:normAutofit lnSpcReduction="10000"/>
          </a:bodyPr>
          <a:lstStyle/>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r>
              <a:rPr lang="en-IN" sz="1600" b="1" u="sng" dirty="0">
                <a:solidFill>
                  <a:schemeClr val="accent1"/>
                </a:solidFill>
                <a:cs typeface="Times New Roman" panose="02020603050405020304" pitchFamily="18" charset="0"/>
              </a:rPr>
              <a:t>CONCLUSION:</a:t>
            </a:r>
          </a:p>
          <a:p>
            <a:pPr marL="0" indent="0">
              <a:buNone/>
            </a:pPr>
            <a:endParaRPr lang="en-IN" sz="2000" b="1" dirty="0">
              <a:latin typeface="Times New Roman" panose="02020603050405020304" pitchFamily="18" charset="0"/>
              <a:cs typeface="Times New Roman" panose="02020603050405020304" pitchFamily="18" charset="0"/>
            </a:endParaRPr>
          </a:p>
          <a:p>
            <a:pPr indent="322435" algn="just" fontAlgn="base">
              <a:lnSpc>
                <a:spcPct val="150000"/>
              </a:lnSpc>
              <a:spcBef>
                <a:spcPct val="0"/>
              </a:spcBef>
              <a:spcAft>
                <a:spcPct val="0"/>
              </a:spcAft>
              <a:buFont typeface="Arial" pitchFamily="34" charset="0"/>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This project </a:t>
            </a:r>
            <a:r>
              <a:rPr lang="en-US" sz="2000" b="1" dirty="0" smtClean="0">
                <a:latin typeface="Times New Roman" panose="02020603050405020304" pitchFamily="18" charset="0"/>
                <a:ea typeface="Times New Roman" panose="02020603050405020304" pitchFamily="18" charset="0"/>
                <a:cs typeface="Times New Roman" panose="02020603050405020304" pitchFamily="18" charset="0"/>
              </a:rPr>
              <a:t>“</a:t>
            </a:r>
            <a:r>
              <a:rPr lang="en-US" sz="2000" b="1" dirty="0" smtClean="0"/>
              <a:t>Modern Motors Service and Payroll Management System</a:t>
            </a:r>
            <a:r>
              <a:rPr lang="en-US" sz="2000" b="1" dirty="0" smtClean="0">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completed by satisfying the required design specifications. </a:t>
            </a:r>
          </a:p>
          <a:p>
            <a:pPr indent="322435" algn="just" fontAlgn="base">
              <a:lnSpc>
                <a:spcPct val="150000"/>
              </a:lnSpc>
              <a:spcBef>
                <a:spcPct val="0"/>
              </a:spcBef>
              <a:spcAft>
                <a:spcPct val="0"/>
              </a:spcAft>
              <a:buFont typeface="Arial" pitchFamily="34" charset="0"/>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The system provides user-friendly interface which was developed with modular approach. All modules in the system have been tested with valid data and invalid data and all modules working successfully. </a:t>
            </a:r>
          </a:p>
          <a:p>
            <a:pPr indent="322435" algn="just" fontAlgn="base">
              <a:lnSpc>
                <a:spcPct val="150000"/>
              </a:lnSpc>
              <a:spcBef>
                <a:spcPct val="0"/>
              </a:spcBef>
              <a:spcAft>
                <a:spcPct val="0"/>
              </a:spcAft>
              <a:buFont typeface="Arial" pitchFamily="34" charset="0"/>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Thus the system has fulfilled all the objectives identified and is able to replace the existing system. </a:t>
            </a:r>
          </a:p>
          <a:p>
            <a:pPr indent="322435" algn="just" fontAlgn="base">
              <a:lnSpc>
                <a:spcPct val="150000"/>
              </a:lnSpc>
              <a:spcBef>
                <a:spcPct val="0"/>
              </a:spcBef>
              <a:spcAft>
                <a:spcPct val="0"/>
              </a:spcAft>
              <a:buFont typeface="Arial" pitchFamily="34" charset="0"/>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The constraints are met and overcome successfully. The system designed as like it was decided in the design phase. </a:t>
            </a:r>
          </a:p>
          <a:p>
            <a:pPr indent="322435" algn="just" fontAlgn="base">
              <a:lnSpc>
                <a:spcPct val="150000"/>
              </a:lnSpc>
              <a:spcBef>
                <a:spcPct val="0"/>
              </a:spcBef>
              <a:spcAft>
                <a:spcPct val="0"/>
              </a:spcAft>
              <a:buFont typeface="Arial" pitchFamily="34" charset="0"/>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This software has user-friendly screen that enables the user to use without any inconvenience.</a:t>
            </a:r>
          </a:p>
          <a:p>
            <a:pPr indent="322435" algn="just" fontAlgn="base">
              <a:lnSpc>
                <a:spcPct val="150000"/>
              </a:lnSpc>
              <a:spcBef>
                <a:spcPct val="0"/>
              </a:spcBef>
              <a:spcAft>
                <a:spcPct val="0"/>
              </a:spcAft>
              <a:buFont typeface="Arial" pitchFamily="34" charset="0"/>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 This would help the customer to easily interact with the system.</a:t>
            </a:r>
            <a:endParaRPr lang="en-IN" sz="2000" dirty="0">
              <a:latin typeface="Times New Roman" panose="02020603050405020304" pitchFamily="18" charset="0"/>
              <a:cs typeface="Times New Roman" panose="02020603050405020304" pitchFamily="18" charset="0"/>
            </a:endParaRPr>
          </a:p>
          <a:p>
            <a:pPr marL="0" indent="0">
              <a:buNone/>
            </a:pPr>
            <a:endParaRPr lang="en-IN" sz="1700"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966195572"/>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49282005-FBF3-4C73-8553-0B660B5D4539}"/>
              </a:ext>
            </a:extLst>
          </p:cNvPr>
          <p:cNvSpPr>
            <a:spLocks noGrp="1"/>
          </p:cNvSpPr>
          <p:nvPr>
            <p:ph idx="1"/>
          </p:nvPr>
        </p:nvSpPr>
        <p:spPr>
          <a:xfrm>
            <a:off x="1484698" y="238634"/>
            <a:ext cx="10019915" cy="6357184"/>
          </a:xfrm>
        </p:spPr>
        <p:txBody>
          <a:bodyPr>
            <a:normAutofit/>
          </a:bodyPr>
          <a:lstStyle/>
          <a:p>
            <a:pPr marL="0" indent="0">
              <a:buNone/>
            </a:pPr>
            <a:r>
              <a:rPr lang="en-IN" sz="1600" b="1" u="sng" dirty="0">
                <a:solidFill>
                  <a:schemeClr val="accent1"/>
                </a:solidFill>
                <a:cs typeface="Times New Roman" panose="02020603050405020304" pitchFamily="18" charset="0"/>
              </a:rPr>
              <a:t>REFERENCES</a:t>
            </a:r>
          </a:p>
          <a:p>
            <a:pPr marL="0" indent="0">
              <a:buNone/>
            </a:pPr>
            <a:r>
              <a:rPr lang="en-US" sz="1600" b="1" u="sng" dirty="0">
                <a:solidFill>
                  <a:schemeClr val="accent1"/>
                </a:solidFill>
                <a:cs typeface="Times New Roman" panose="02020603050405020304" pitchFamily="18" charset="0"/>
              </a:rPr>
              <a:t>BOOK REFERENCE:</a:t>
            </a:r>
          </a:p>
          <a:p>
            <a:pPr>
              <a:buFont typeface="Arial" pitchFamily="34" charset="0"/>
              <a:buChar char="•"/>
            </a:pPr>
            <a:r>
              <a:rPr lang="en-US" sz="2000" dirty="0">
                <a:latin typeface="Times New Roman" panose="02020603050405020304" pitchFamily="18" charset="0"/>
                <a:cs typeface="Times New Roman" panose="02020603050405020304" pitchFamily="18" charset="0"/>
              </a:rPr>
              <a:t>The Joy of </a:t>
            </a:r>
            <a:r>
              <a:rPr lang="en-US" sz="2000" b="1" dirty="0">
                <a:latin typeface="Times New Roman" panose="02020603050405020304" pitchFamily="18" charset="0"/>
                <a:cs typeface="Times New Roman" panose="02020603050405020304" pitchFamily="18" charset="0"/>
              </a:rPr>
              <a:t>PHP</a:t>
            </a:r>
            <a:r>
              <a:rPr lang="en-US" sz="2000" dirty="0">
                <a:latin typeface="Times New Roman" panose="02020603050405020304" pitchFamily="18" charset="0"/>
                <a:cs typeface="Times New Roman" panose="02020603050405020304" pitchFamily="18" charset="0"/>
              </a:rPr>
              <a:t> Programming: A Beginner's Guide – by Alan Forbes. ...</a:t>
            </a:r>
          </a:p>
          <a:p>
            <a:pPr>
              <a:buFont typeface="Arial" pitchFamily="34" charset="0"/>
              <a:buChar char="•"/>
            </a:pPr>
            <a:r>
              <a:rPr lang="en-US" sz="2000" b="1" dirty="0">
                <a:latin typeface="Times New Roman" panose="02020603050405020304" pitchFamily="18" charset="0"/>
                <a:cs typeface="Times New Roman" panose="02020603050405020304" pitchFamily="18" charset="0"/>
              </a:rPr>
              <a:t>PHP</a:t>
            </a:r>
            <a:r>
              <a:rPr lang="en-US" sz="2000" dirty="0">
                <a:latin typeface="Times New Roman" panose="02020603050405020304" pitchFamily="18" charset="0"/>
                <a:cs typeface="Times New Roman" panose="02020603050405020304" pitchFamily="18" charset="0"/>
              </a:rPr>
              <a:t> &amp; </a:t>
            </a:r>
            <a:r>
              <a:rPr lang="en-US" sz="2000" b="1" dirty="0">
                <a:latin typeface="Times New Roman" panose="02020603050405020304" pitchFamily="18" charset="0"/>
                <a:cs typeface="Times New Roman" panose="02020603050405020304" pitchFamily="18" charset="0"/>
              </a:rPr>
              <a:t>MySQL</a:t>
            </a:r>
            <a:r>
              <a:rPr lang="en-US" sz="2000" dirty="0">
                <a:latin typeface="Times New Roman" panose="02020603050405020304" pitchFamily="18" charset="0"/>
                <a:cs typeface="Times New Roman" panose="02020603050405020304" pitchFamily="18" charset="0"/>
              </a:rPr>
              <a:t> Novice to Ninja – by Kevin Yank. ...</a:t>
            </a:r>
          </a:p>
          <a:p>
            <a:pPr>
              <a:buFont typeface="Arial" pitchFamily="34" charset="0"/>
              <a:buChar char="•"/>
            </a:pPr>
            <a:r>
              <a:rPr lang="en-US" sz="2000" dirty="0">
                <a:latin typeface="Times New Roman" panose="02020603050405020304" pitchFamily="18" charset="0"/>
                <a:cs typeface="Times New Roman" panose="02020603050405020304" pitchFamily="18" charset="0"/>
              </a:rPr>
              <a:t>Head First </a:t>
            </a:r>
            <a:r>
              <a:rPr lang="en-US" sz="2000" b="1" dirty="0">
                <a:latin typeface="Times New Roman" panose="02020603050405020304" pitchFamily="18" charset="0"/>
                <a:cs typeface="Times New Roman" panose="02020603050405020304" pitchFamily="18" charset="0"/>
              </a:rPr>
              <a:t>PHP</a:t>
            </a:r>
            <a:r>
              <a:rPr lang="en-US" sz="2000" dirty="0">
                <a:latin typeface="Times New Roman" panose="02020603050405020304" pitchFamily="18" charset="0"/>
                <a:cs typeface="Times New Roman" panose="02020603050405020304" pitchFamily="18" charset="0"/>
              </a:rPr>
              <a:t> &amp; </a:t>
            </a:r>
            <a:r>
              <a:rPr lang="en-US" sz="2000" b="1" dirty="0">
                <a:latin typeface="Times New Roman" panose="02020603050405020304" pitchFamily="18" charset="0"/>
                <a:cs typeface="Times New Roman" panose="02020603050405020304" pitchFamily="18" charset="0"/>
              </a:rPr>
              <a:t>MySQL</a:t>
            </a:r>
            <a:r>
              <a:rPr lang="en-US" sz="2000" dirty="0">
                <a:latin typeface="Times New Roman" panose="02020603050405020304" pitchFamily="18" charset="0"/>
                <a:cs typeface="Times New Roman" panose="02020603050405020304" pitchFamily="18" charset="0"/>
              </a:rPr>
              <a:t> – by Lynn </a:t>
            </a:r>
            <a:r>
              <a:rPr lang="en-US" sz="2000" dirty="0" err="1">
                <a:latin typeface="Times New Roman" panose="02020603050405020304" pitchFamily="18" charset="0"/>
                <a:cs typeface="Times New Roman" panose="02020603050405020304" pitchFamily="18" charset="0"/>
              </a:rPr>
              <a:t>Beighley</a:t>
            </a:r>
            <a:r>
              <a:rPr lang="en-US" sz="2000" dirty="0">
                <a:latin typeface="Times New Roman" panose="02020603050405020304" pitchFamily="18" charset="0"/>
                <a:cs typeface="Times New Roman" panose="02020603050405020304" pitchFamily="18" charset="0"/>
              </a:rPr>
              <a:t> &amp; Michael Morrison. ...</a:t>
            </a:r>
          </a:p>
          <a:p>
            <a:pPr>
              <a:buFont typeface="Arial" pitchFamily="34" charset="0"/>
              <a:buChar char="•"/>
            </a:pPr>
            <a:r>
              <a:rPr lang="en-US" sz="2000" dirty="0">
                <a:latin typeface="Times New Roman" panose="02020603050405020304" pitchFamily="18" charset="0"/>
                <a:cs typeface="Times New Roman" panose="02020603050405020304" pitchFamily="18" charset="0"/>
              </a:rPr>
              <a:t>Learning </a:t>
            </a:r>
            <a:r>
              <a:rPr lang="en-US" sz="2000" b="1" dirty="0">
                <a:latin typeface="Times New Roman" panose="02020603050405020304" pitchFamily="18" charset="0"/>
                <a:cs typeface="Times New Roman" panose="02020603050405020304" pitchFamily="18" charset="0"/>
              </a:rPr>
              <a:t>PHP</a:t>
            </a:r>
            <a:r>
              <a:rPr lang="en-US" sz="20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MySQL</a:t>
            </a:r>
            <a:r>
              <a:rPr lang="en-US" sz="2000" dirty="0">
                <a:latin typeface="Times New Roman" panose="02020603050405020304" pitchFamily="18" charset="0"/>
                <a:cs typeface="Times New Roman" panose="02020603050405020304" pitchFamily="18" charset="0"/>
              </a:rPr>
              <a:t>, JavaScript, and CSS: A Step-by-Step Guide to Creating Dynamic Websites – by Robin Nixon</a:t>
            </a:r>
            <a:r>
              <a:rPr lang="en-US" sz="1700" dirty="0"/>
              <a:t>.</a:t>
            </a:r>
          </a:p>
          <a:p>
            <a:pPr marL="0" indent="0">
              <a:buNone/>
            </a:pPr>
            <a:r>
              <a:rPr lang="en-US" sz="1600" b="1" u="sng" dirty="0">
                <a:solidFill>
                  <a:schemeClr val="accent1"/>
                </a:solidFill>
                <a:cs typeface="Times New Roman" panose="02020603050405020304" pitchFamily="18" charset="0"/>
              </a:rPr>
              <a:t>WEB REFERENCE :</a:t>
            </a:r>
            <a:endParaRPr lang="en-IN" sz="1600" u="sng" dirty="0">
              <a:solidFill>
                <a:schemeClr val="accent1"/>
              </a:solidFill>
              <a:cs typeface="Times New Roman" panose="02020603050405020304" pitchFamily="18" charset="0"/>
            </a:endParaRPr>
          </a:p>
          <a:p>
            <a:pPr lvl="0"/>
            <a:r>
              <a:rPr lang="en-US" sz="1700" u="sng" dirty="0">
                <a:solidFill>
                  <a:srgbClr val="00B0F0"/>
                </a:solidFill>
                <a:latin typeface="Times New Roman" panose="02020603050405020304" pitchFamily="18" charset="0"/>
                <a:cs typeface="Times New Roman" panose="02020603050405020304" pitchFamily="18" charset="0"/>
                <a:hlinkClick r:id="rId2"/>
              </a:rPr>
              <a:t>www.w3schools.com</a:t>
            </a:r>
            <a:endParaRPr lang="en-IN" sz="1700" dirty="0">
              <a:solidFill>
                <a:srgbClr val="00B0F0"/>
              </a:solidFill>
              <a:latin typeface="Times New Roman" panose="02020603050405020304" pitchFamily="18" charset="0"/>
              <a:cs typeface="Times New Roman" panose="02020603050405020304" pitchFamily="18" charset="0"/>
            </a:endParaRPr>
          </a:p>
          <a:p>
            <a:pPr lvl="0"/>
            <a:r>
              <a:rPr lang="en-US" sz="1700" u="sng" dirty="0">
                <a:solidFill>
                  <a:srgbClr val="00B0F0"/>
                </a:solidFill>
                <a:latin typeface="Times New Roman" panose="02020603050405020304" pitchFamily="18" charset="0"/>
                <a:cs typeface="Times New Roman" panose="02020603050405020304" pitchFamily="18" charset="0"/>
                <a:hlinkClick r:id="rId3"/>
              </a:rPr>
              <a:t>www.mysql.com</a:t>
            </a:r>
            <a:endParaRPr lang="en-IN" sz="1700" dirty="0">
              <a:solidFill>
                <a:srgbClr val="00B0F0"/>
              </a:solidFill>
              <a:latin typeface="Times New Roman" panose="02020603050405020304" pitchFamily="18" charset="0"/>
              <a:cs typeface="Times New Roman" panose="02020603050405020304" pitchFamily="18" charset="0"/>
            </a:endParaRPr>
          </a:p>
          <a:p>
            <a:pPr lvl="0"/>
            <a:r>
              <a:rPr lang="en-US" sz="1700" u="sng" dirty="0">
                <a:solidFill>
                  <a:srgbClr val="00B0F0"/>
                </a:solidFill>
                <a:latin typeface="Times New Roman" panose="02020603050405020304" pitchFamily="18" charset="0"/>
                <a:cs typeface="Times New Roman" panose="02020603050405020304" pitchFamily="18" charset="0"/>
                <a:hlinkClick r:id="rId4"/>
              </a:rPr>
              <a:t>www.webreference.com</a:t>
            </a:r>
            <a:endParaRPr lang="en-IN" sz="1700" dirty="0">
              <a:solidFill>
                <a:srgbClr val="00B0F0"/>
              </a:solidFill>
              <a:latin typeface="Times New Roman" panose="02020603050405020304" pitchFamily="18" charset="0"/>
              <a:cs typeface="Times New Roman" panose="02020603050405020304" pitchFamily="18" charset="0"/>
            </a:endParaRPr>
          </a:p>
          <a:p>
            <a:pPr lvl="0"/>
            <a:r>
              <a:rPr lang="en-US" sz="1700" u="sng" dirty="0">
                <a:solidFill>
                  <a:srgbClr val="00B0F0"/>
                </a:solidFill>
                <a:latin typeface="Times New Roman" panose="02020603050405020304" pitchFamily="18" charset="0"/>
                <a:cs typeface="Times New Roman" panose="02020603050405020304" pitchFamily="18" charset="0"/>
                <a:hlinkClick r:id="rId5"/>
              </a:rPr>
              <a:t>www.tutorialpoint.com</a:t>
            </a:r>
            <a:endParaRPr lang="en-US" sz="1700" u="sng" dirty="0">
              <a:solidFill>
                <a:srgbClr val="00B0F0"/>
              </a:solidFill>
              <a:latin typeface="Times New Roman" panose="02020603050405020304" pitchFamily="18" charset="0"/>
              <a:cs typeface="Times New Roman" panose="02020603050405020304" pitchFamily="18" charset="0"/>
            </a:endParaRPr>
          </a:p>
          <a:p>
            <a:pPr lvl="0"/>
            <a:r>
              <a:rPr lang="en-US" sz="1700" u="sng" dirty="0">
                <a:solidFill>
                  <a:schemeClr val="accent1"/>
                </a:solidFill>
                <a:latin typeface="Times New Roman" panose="02020603050405020304" pitchFamily="18" charset="0"/>
                <a:cs typeface="Times New Roman" panose="02020603050405020304" pitchFamily="18" charset="0"/>
              </a:rPr>
              <a:t>www.github.com</a:t>
            </a:r>
            <a:endParaRPr lang="en-IN" sz="1700" dirty="0">
              <a:solidFill>
                <a:schemeClr val="accent1"/>
              </a:solidFill>
              <a:latin typeface="Times New Roman" panose="02020603050405020304" pitchFamily="18" charset="0"/>
              <a:cs typeface="Times New Roman" panose="02020603050405020304" pitchFamily="18" charset="0"/>
            </a:endParaRPr>
          </a:p>
          <a:p>
            <a:pPr marL="0" indent="0">
              <a:buNone/>
            </a:pPr>
            <a:endParaRPr lang="en-IN" sz="1700"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396250051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63900" y="2745906"/>
            <a:ext cx="4140341" cy="849970"/>
          </a:xfrm>
          <a:prstGeom prst="rect">
            <a:avLst/>
          </a:prstGeom>
          <a:noFill/>
        </p:spPr>
        <p:txBody>
          <a:bodyPr wrap="square" lIns="64511" tIns="32255" rIns="64511" bIns="32255" rtlCol="0">
            <a:spAutoFit/>
          </a:bodyPr>
          <a:lstStyle/>
          <a:p>
            <a:r>
              <a:rPr lang="en-US" sz="5100" b="1" dirty="0" smtClean="0">
                <a:solidFill>
                  <a:schemeClr val="tx1">
                    <a:lumMod val="75000"/>
                    <a:lumOff val="25000"/>
                  </a:schemeClr>
                </a:solidFill>
              </a:rPr>
              <a:t>THE END</a:t>
            </a:r>
            <a:endParaRPr lang="en-US" sz="5100" b="1" dirty="0">
              <a:solidFill>
                <a:schemeClr val="tx1">
                  <a:lumMod val="75000"/>
                  <a:lumOff val="25000"/>
                </a:schemeClr>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1199147"/>
            <a:ext cx="8596668" cy="1320800"/>
          </a:xfrm>
        </p:spPr>
        <p:txBody>
          <a:bodyPr/>
          <a:lstStyle/>
          <a:p>
            <a:r>
              <a:rPr lang="en-US" u="sng" dirty="0" smtClean="0"/>
              <a:t>EXISTING SYSTEM</a:t>
            </a:r>
            <a:endParaRPr lang="en-US" u="sng" dirty="0"/>
          </a:p>
        </p:txBody>
      </p:sp>
      <p:sp>
        <p:nvSpPr>
          <p:cNvPr id="3" name="Content Placeholder 2"/>
          <p:cNvSpPr>
            <a:spLocks noGrp="1"/>
          </p:cNvSpPr>
          <p:nvPr>
            <p:ph idx="1"/>
          </p:nvPr>
        </p:nvSpPr>
        <p:spPr>
          <a:xfrm>
            <a:off x="653271" y="1881052"/>
            <a:ext cx="8596668" cy="4976948"/>
          </a:xfrm>
        </p:spPr>
        <p:txBody>
          <a:bodyPr/>
          <a:lstStyle/>
          <a:p>
            <a:r>
              <a:rPr lang="en-US" dirty="0" smtClean="0"/>
              <a:t>In Modern motors if a customer needs a service he/she needs to go to a shop.</a:t>
            </a:r>
          </a:p>
          <a:p>
            <a:r>
              <a:rPr lang="en-US" dirty="0" smtClean="0"/>
              <a:t>The customer details is not maintained properly, all details are maintained in a paper sheet. </a:t>
            </a:r>
          </a:p>
          <a:p>
            <a:r>
              <a:rPr lang="en-US" dirty="0" smtClean="0"/>
              <a:t>Efficient amount of time is taken to maintain the accuracy of data.</a:t>
            </a:r>
          </a:p>
          <a:p>
            <a:r>
              <a:rPr lang="en-US" dirty="0" smtClean="0"/>
              <a:t>The employee details and their salary wages is maintained in a book which is not preserved in an accurate manner. </a:t>
            </a:r>
            <a:endParaRPr lang="en-US" dirty="0"/>
          </a:p>
          <a:p>
            <a:endParaRPr lang="en-US" dirty="0"/>
          </a:p>
        </p:txBody>
      </p:sp>
      <p:sp>
        <p:nvSpPr>
          <p:cNvPr id="4" name="TextBox 3"/>
          <p:cNvSpPr txBox="1"/>
          <p:nvPr/>
        </p:nvSpPr>
        <p:spPr>
          <a:xfrm>
            <a:off x="1058779" y="4138863"/>
            <a:ext cx="2851484" cy="1754326"/>
          </a:xfrm>
          <a:prstGeom prst="rect">
            <a:avLst/>
          </a:prstGeom>
          <a:noFill/>
        </p:spPr>
        <p:txBody>
          <a:bodyPr wrap="square" rtlCol="0">
            <a:spAutoFit/>
          </a:bodyPr>
          <a:lstStyle/>
          <a:p>
            <a:r>
              <a:rPr lang="en-US" u="sng" dirty="0" smtClean="0">
                <a:solidFill>
                  <a:schemeClr val="accent2">
                    <a:lumMod val="75000"/>
                  </a:schemeClr>
                </a:solidFill>
              </a:rPr>
              <a:t>DEMIRITS</a:t>
            </a:r>
          </a:p>
          <a:p>
            <a:pPr>
              <a:buClr>
                <a:schemeClr val="accent1">
                  <a:lumMod val="75000"/>
                </a:schemeClr>
              </a:buClr>
              <a:buFont typeface="Wingdings" pitchFamily="2" charset="2"/>
              <a:buChar char="v"/>
            </a:pPr>
            <a:r>
              <a:rPr lang="en-US" dirty="0" smtClean="0">
                <a:solidFill>
                  <a:schemeClr val="tx1">
                    <a:lumMod val="75000"/>
                    <a:lumOff val="25000"/>
                  </a:schemeClr>
                </a:solidFill>
              </a:rPr>
              <a:t> Manual entry</a:t>
            </a:r>
          </a:p>
          <a:p>
            <a:pPr>
              <a:buClr>
                <a:schemeClr val="accent1">
                  <a:lumMod val="75000"/>
                </a:schemeClr>
              </a:buClr>
              <a:buFont typeface="Wingdings" pitchFamily="2" charset="2"/>
              <a:buChar char="v"/>
            </a:pPr>
            <a:r>
              <a:rPr lang="en-US" dirty="0" smtClean="0">
                <a:solidFill>
                  <a:schemeClr val="tx1">
                    <a:lumMod val="75000"/>
                    <a:lumOff val="25000"/>
                  </a:schemeClr>
                </a:solidFill>
              </a:rPr>
              <a:t> Time consuming</a:t>
            </a:r>
          </a:p>
          <a:p>
            <a:pPr>
              <a:buClr>
                <a:schemeClr val="accent1">
                  <a:lumMod val="75000"/>
                </a:schemeClr>
              </a:buClr>
              <a:buFont typeface="Wingdings" pitchFamily="2" charset="2"/>
              <a:buChar char="v"/>
            </a:pPr>
            <a:r>
              <a:rPr lang="en-US" dirty="0" smtClean="0">
                <a:solidFill>
                  <a:schemeClr val="tx1">
                    <a:lumMod val="75000"/>
                    <a:lumOff val="25000"/>
                  </a:schemeClr>
                </a:solidFill>
              </a:rPr>
              <a:t> Time delay in response</a:t>
            </a:r>
          </a:p>
          <a:p>
            <a:pPr>
              <a:buClr>
                <a:schemeClr val="accent1">
                  <a:lumMod val="75000"/>
                </a:schemeClr>
              </a:buClr>
              <a:buFont typeface="Wingdings" pitchFamily="2" charset="2"/>
              <a:buChar char="v"/>
            </a:pPr>
            <a:endParaRPr lang="en-US" u="sng" dirty="0" smtClean="0">
              <a:solidFill>
                <a:schemeClr val="accent2">
                  <a:lumMod val="75000"/>
                </a:schemeClr>
              </a:solidFill>
            </a:endParaRPr>
          </a:p>
          <a:p>
            <a:endParaRPr lang="en-US" u="sng" dirty="0">
              <a:solidFill>
                <a:schemeClr val="accent2">
                  <a:lumMod val="75000"/>
                </a:schemeClr>
              </a:solidFill>
            </a:endParaRPr>
          </a:p>
        </p:txBody>
      </p:sp>
      <p:sp>
        <p:nvSpPr>
          <p:cNvPr id="5" name="TextBox 4"/>
          <p:cNvSpPr txBox="1"/>
          <p:nvPr/>
        </p:nvSpPr>
        <p:spPr>
          <a:xfrm>
            <a:off x="637674" y="192505"/>
            <a:ext cx="4836695" cy="646331"/>
          </a:xfrm>
          <a:prstGeom prst="rect">
            <a:avLst/>
          </a:prstGeom>
          <a:noFill/>
        </p:spPr>
        <p:txBody>
          <a:bodyPr wrap="square" rtlCol="0">
            <a:spAutoFit/>
          </a:bodyPr>
          <a:lstStyle/>
          <a:p>
            <a:r>
              <a:rPr lang="en-US" sz="3600" u="sng" dirty="0" smtClean="0">
                <a:solidFill>
                  <a:schemeClr val="accent1"/>
                </a:solidFill>
              </a:rPr>
              <a:t>SYSTEM ANALYSIS</a:t>
            </a:r>
            <a:endParaRPr lang="en-US" sz="3600" u="sng" dirty="0">
              <a:solidFill>
                <a:schemeClr val="accent1"/>
              </a:solidFill>
            </a:endParaRPr>
          </a:p>
        </p:txBody>
      </p:sp>
    </p:spTree>
    <p:extLst>
      <p:ext uri="{BB962C8B-B14F-4D97-AF65-F5344CB8AC3E}">
        <p14:creationId xmlns="" xmlns:p14="http://schemas.microsoft.com/office/powerpoint/2010/main" val="449546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922" y="0"/>
            <a:ext cx="8596668" cy="1320800"/>
          </a:xfrm>
        </p:spPr>
        <p:txBody>
          <a:bodyPr/>
          <a:lstStyle/>
          <a:p>
            <a:r>
              <a:rPr lang="en-US" u="sng" dirty="0" smtClean="0"/>
              <a:t>PROPOSED SYSTEM</a:t>
            </a:r>
            <a:endParaRPr lang="en-US" u="sng" dirty="0"/>
          </a:p>
        </p:txBody>
      </p:sp>
      <p:sp>
        <p:nvSpPr>
          <p:cNvPr id="3" name="Content Placeholder 2"/>
          <p:cNvSpPr>
            <a:spLocks noGrp="1"/>
          </p:cNvSpPr>
          <p:nvPr>
            <p:ph idx="1"/>
          </p:nvPr>
        </p:nvSpPr>
        <p:spPr>
          <a:xfrm>
            <a:off x="761555" y="708145"/>
            <a:ext cx="8596668" cy="4767942"/>
          </a:xfrm>
        </p:spPr>
        <p:txBody>
          <a:bodyPr>
            <a:normAutofit fontScale="92500"/>
          </a:bodyPr>
          <a:lstStyle/>
          <a:p>
            <a:r>
              <a:rPr lang="en-US" dirty="0" smtClean="0"/>
              <a:t>Provides payroll processing for the employees.</a:t>
            </a:r>
          </a:p>
          <a:p>
            <a:r>
              <a:rPr lang="en-US" dirty="0" smtClean="0"/>
              <a:t>Provides services for the customer.</a:t>
            </a:r>
          </a:p>
          <a:p>
            <a:pPr>
              <a:buNone/>
            </a:pPr>
            <a:r>
              <a:rPr lang="en-US" dirty="0" smtClean="0"/>
              <a:t>                                </a:t>
            </a:r>
            <a:r>
              <a:rPr lang="en-US" dirty="0" smtClean="0">
                <a:solidFill>
                  <a:schemeClr val="accent2">
                    <a:lumMod val="50000"/>
                  </a:schemeClr>
                </a:solidFill>
              </a:rPr>
              <a:t> 1. </a:t>
            </a:r>
            <a:r>
              <a:rPr lang="en-US" dirty="0" smtClean="0"/>
              <a:t>Periodic services</a:t>
            </a:r>
          </a:p>
          <a:p>
            <a:pPr>
              <a:buNone/>
            </a:pPr>
            <a:r>
              <a:rPr lang="en-US" dirty="0" smtClean="0"/>
              <a:t>                                 </a:t>
            </a:r>
            <a:r>
              <a:rPr lang="en-US" dirty="0" smtClean="0">
                <a:solidFill>
                  <a:schemeClr val="accent2">
                    <a:lumMod val="50000"/>
                  </a:schemeClr>
                </a:solidFill>
              </a:rPr>
              <a:t>2. </a:t>
            </a:r>
            <a:r>
              <a:rPr lang="en-US" dirty="0" smtClean="0"/>
              <a:t>Denting and painting</a:t>
            </a:r>
          </a:p>
          <a:p>
            <a:pPr algn="just">
              <a:buNone/>
            </a:pPr>
            <a:r>
              <a:rPr lang="en-US" dirty="0" smtClean="0"/>
              <a:t>                                 </a:t>
            </a:r>
            <a:r>
              <a:rPr lang="en-US" dirty="0" smtClean="0">
                <a:solidFill>
                  <a:schemeClr val="accent2">
                    <a:lumMod val="50000"/>
                  </a:schemeClr>
                </a:solidFill>
              </a:rPr>
              <a:t>3.</a:t>
            </a:r>
            <a:r>
              <a:rPr lang="en-US" dirty="0" smtClean="0"/>
              <a:t> Car spa and cleaning    </a:t>
            </a:r>
          </a:p>
          <a:p>
            <a:r>
              <a:rPr lang="en-US" dirty="0" smtClean="0"/>
              <a:t>Provides stock inventory in car accessories such as mirrors, lubricants…etc.</a:t>
            </a:r>
          </a:p>
          <a:p>
            <a:r>
              <a:rPr lang="en-US" dirty="0" smtClean="0"/>
              <a:t>Builds stronger relationship with the customers.</a:t>
            </a:r>
          </a:p>
          <a:p>
            <a:r>
              <a:rPr lang="en-US" dirty="0" smtClean="0"/>
              <a:t>An email is sent to the customers after purchasing their items.</a:t>
            </a:r>
          </a:p>
          <a:p>
            <a:r>
              <a:rPr lang="en-US" dirty="0" smtClean="0"/>
              <a:t>No time delay in response i.e if the customer wants to know any details of the products or services , they can ask any queries in contact us form.</a:t>
            </a:r>
          </a:p>
          <a:p>
            <a:r>
              <a:rPr lang="en-US" dirty="0" smtClean="0"/>
              <a:t>Cash on delivery is available for the customers after purchasing their products.</a:t>
            </a:r>
          </a:p>
          <a:p>
            <a:r>
              <a:rPr lang="en-US" dirty="0" smtClean="0"/>
              <a:t>If the customer cancel their products ,a cancellation email is send to their perspective mail-id.</a:t>
            </a:r>
            <a:endParaRPr lang="en-US" dirty="0"/>
          </a:p>
        </p:txBody>
      </p:sp>
      <p:sp>
        <p:nvSpPr>
          <p:cNvPr id="4" name="TextBox 3"/>
          <p:cNvSpPr txBox="1"/>
          <p:nvPr/>
        </p:nvSpPr>
        <p:spPr>
          <a:xfrm>
            <a:off x="890338" y="5474368"/>
            <a:ext cx="8650704" cy="1200329"/>
          </a:xfrm>
          <a:prstGeom prst="rect">
            <a:avLst/>
          </a:prstGeom>
          <a:noFill/>
        </p:spPr>
        <p:txBody>
          <a:bodyPr wrap="square" rtlCol="0">
            <a:spAutoFit/>
          </a:bodyPr>
          <a:lstStyle/>
          <a:p>
            <a:r>
              <a:rPr lang="en-US" u="sng" dirty="0" smtClean="0">
                <a:solidFill>
                  <a:schemeClr val="accent2"/>
                </a:solidFill>
              </a:rPr>
              <a:t>ADVANTAGES</a:t>
            </a:r>
          </a:p>
          <a:p>
            <a:pPr>
              <a:buClr>
                <a:schemeClr val="accent2"/>
              </a:buClr>
              <a:buFont typeface="Wingdings" pitchFamily="2" charset="2"/>
              <a:buChar char="v"/>
            </a:pPr>
            <a:r>
              <a:rPr lang="en-US" dirty="0" smtClean="0">
                <a:solidFill>
                  <a:schemeClr val="tx1">
                    <a:lumMod val="75000"/>
                    <a:lumOff val="25000"/>
                  </a:schemeClr>
                </a:solidFill>
              </a:rPr>
              <a:t>Cost effective and time saving.</a:t>
            </a:r>
          </a:p>
          <a:p>
            <a:pPr>
              <a:buClr>
                <a:schemeClr val="accent2"/>
              </a:buClr>
              <a:buFont typeface="Wingdings" pitchFamily="2" charset="2"/>
              <a:buChar char="v"/>
            </a:pPr>
            <a:r>
              <a:rPr lang="en-US" dirty="0" smtClean="0">
                <a:solidFill>
                  <a:schemeClr val="tx1">
                    <a:lumMod val="75000"/>
                    <a:lumOff val="25000"/>
                  </a:schemeClr>
                </a:solidFill>
              </a:rPr>
              <a:t> The services are given at the doorstep so the customers no need to go to the     shop</a:t>
            </a:r>
            <a:endParaRPr lang="en-US" dirty="0">
              <a:solidFill>
                <a:schemeClr val="tx1">
                  <a:lumMod val="75000"/>
                  <a:lumOff val="25000"/>
                </a:schemeClr>
              </a:solidFill>
            </a:endParaRPr>
          </a:p>
        </p:txBody>
      </p:sp>
    </p:spTree>
    <p:extLst>
      <p:ext uri="{BB962C8B-B14F-4D97-AF65-F5344CB8AC3E}">
        <p14:creationId xmlns="" xmlns:p14="http://schemas.microsoft.com/office/powerpoint/2010/main" val="27690439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andicam 2021-02-17 17-50-47-600.jpg"/>
          <p:cNvPicPr>
            <a:picLocks noChangeAspect="1"/>
          </p:cNvPicPr>
          <p:nvPr/>
        </p:nvPicPr>
        <p:blipFill>
          <a:blip r:embed="rId2"/>
          <a:srcRect l="22796" t="20687" r="7928" b="14544"/>
          <a:stretch>
            <a:fillRect/>
          </a:stretch>
        </p:blipFill>
        <p:spPr>
          <a:xfrm>
            <a:off x="0" y="0"/>
            <a:ext cx="11490158" cy="6858000"/>
          </a:xfrm>
          <a:prstGeom prst="rect">
            <a:avLst/>
          </a:prstGeom>
        </p:spPr>
      </p:pic>
      <p:sp>
        <p:nvSpPr>
          <p:cNvPr id="3" name="TextBox 2"/>
          <p:cNvSpPr txBox="1"/>
          <p:nvPr/>
        </p:nvSpPr>
        <p:spPr>
          <a:xfrm>
            <a:off x="445169" y="348916"/>
            <a:ext cx="4487779" cy="369332"/>
          </a:xfrm>
          <a:prstGeom prst="rect">
            <a:avLst/>
          </a:prstGeom>
          <a:noFill/>
        </p:spPr>
        <p:txBody>
          <a:bodyPr wrap="square" rtlCol="0">
            <a:spAutoFit/>
          </a:bodyPr>
          <a:lstStyle/>
          <a:p>
            <a:r>
              <a:rPr lang="en-US" u="sng" dirty="0" smtClean="0">
                <a:solidFill>
                  <a:schemeClr val="accent1"/>
                </a:solidFill>
              </a:rPr>
              <a:t>CONTEXT ANALYSIS DIAGRAM</a:t>
            </a:r>
            <a:endParaRPr lang="en-US" u="sng" dirty="0">
              <a:solidFill>
                <a:schemeClr val="accent1"/>
              </a:solidFill>
            </a:endParaRPr>
          </a:p>
        </p:txBody>
      </p:sp>
      <p:sp>
        <p:nvSpPr>
          <p:cNvPr id="5" name="TextBox 4"/>
          <p:cNvSpPr txBox="1"/>
          <p:nvPr/>
        </p:nvSpPr>
        <p:spPr>
          <a:xfrm>
            <a:off x="4680284" y="5582652"/>
            <a:ext cx="3056022" cy="369332"/>
          </a:xfrm>
          <a:prstGeom prst="rect">
            <a:avLst/>
          </a:prstGeom>
          <a:noFill/>
        </p:spPr>
        <p:txBody>
          <a:bodyPr wrap="square" rtlCol="0">
            <a:spAutoFit/>
          </a:bodyPr>
          <a:lstStyle/>
          <a:p>
            <a:r>
              <a:rPr lang="en-US" u="sng" dirty="0" smtClean="0">
                <a:solidFill>
                  <a:schemeClr val="accent1"/>
                </a:solidFill>
              </a:rPr>
              <a:t>ZERO LEVEL DFD</a:t>
            </a:r>
            <a:endParaRPr lang="en-US" u="sng" dirty="0">
              <a:solidFill>
                <a:schemeClr val="accent1"/>
              </a:solidFill>
            </a:endParaRPr>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1393</TotalTime>
  <Words>3212</Words>
  <Application>Microsoft Office PowerPoint</Application>
  <PresentationFormat>Custom</PresentationFormat>
  <Paragraphs>673</Paragraphs>
  <Slides>63</Slides>
  <Notes>0</Notes>
  <HiddenSlides>0</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Facet</vt:lpstr>
      <vt:lpstr>Modern Motors Service and Payroll Management System</vt:lpstr>
      <vt:lpstr>Slide 2</vt:lpstr>
      <vt:lpstr>Slide 3</vt:lpstr>
      <vt:lpstr>ABSTRACT:</vt:lpstr>
      <vt:lpstr>INTRODUCTION</vt:lpstr>
      <vt:lpstr>Slide 6</vt:lpstr>
      <vt:lpstr>EXISTING SYSTEM</vt:lpstr>
      <vt:lpstr>PROPOSED SYSTEM</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Venus Calibration and Instruments Management System</dc:title>
  <dc:creator>hema m</dc:creator>
  <cp:lastModifiedBy>rajaprabu</cp:lastModifiedBy>
  <cp:revision>120</cp:revision>
  <dcterms:created xsi:type="dcterms:W3CDTF">2020-03-03T04:29:44Z</dcterms:created>
  <dcterms:modified xsi:type="dcterms:W3CDTF">2021-03-27T13:44:20Z</dcterms:modified>
</cp:coreProperties>
</file>

<file path=docProps/thumbnail.jpeg>
</file>